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9" r:id="rId4"/>
    <p:sldId id="265" r:id="rId5"/>
    <p:sldId id="260" r:id="rId6"/>
    <p:sldId id="267" r:id="rId7"/>
    <p:sldId id="266" r:id="rId8"/>
    <p:sldId id="264" r:id="rId9"/>
    <p:sldId id="263"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D677D3-9F11-0F52-3220-83FEE9158089}" name="Jeffrey Martherus" initials="JM" userId="S::jeffreymartherus@archipelprimair.nl::fb5ba2fe-fe31-432a-bf29-66cbb20a4241" providerId="AD"/>
  <p188:author id="{51FB83FB-96F1-8FE4-B28A-08D907DD66CB}" name="p.peeters@montessoricollege.nl" initials="p." userId="S::urn:spo:guest#p.peeters@montessoricollege.nl::"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4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FE57A-90F0-C7C8-9185-D56C6D508ADE}" v="592" dt="2026-07-07T10:58:20.898"/>
    <p1510:client id="{5A65639C-55D8-F6C9-3C36-674C4B7A17BF}" v="18" dt="2026-07-06T09:01:20.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44598B-6CDD-48B2-9D53-AF2DED43D615}" type="datetimeFigureOut">
              <a:rPr lang="nl-NL" smtClean="0"/>
              <a:t>7-7-2026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A07AF-9E36-4308-949B-6EA6ED1F3CD5}" type="slidenum">
              <a:rPr lang="nl-NL" smtClean="0"/>
              <a:t>‹#›</a:t>
            </a:fld>
            <a:endParaRPr lang="nl-NL"/>
          </a:p>
        </p:txBody>
      </p:sp>
    </p:spTree>
    <p:extLst>
      <p:ext uri="{BB962C8B-B14F-4D97-AF65-F5344CB8AC3E}">
        <p14:creationId xmlns:p14="http://schemas.microsoft.com/office/powerpoint/2010/main" val="739987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Met een doordachte inrichting, passend materiaal en een leerkracht die observeert, ondersteunt en begeleidt. </a:t>
            </a:r>
          </a:p>
        </p:txBody>
      </p:sp>
      <p:sp>
        <p:nvSpPr>
          <p:cNvPr id="4" name="Tijdelijke aanduiding voor dianummer 3"/>
          <p:cNvSpPr>
            <a:spLocks noGrp="1"/>
          </p:cNvSpPr>
          <p:nvPr>
            <p:ph type="sldNum" sz="quarter" idx="5"/>
          </p:nvPr>
        </p:nvSpPr>
        <p:spPr/>
        <p:txBody>
          <a:bodyPr/>
          <a:lstStyle/>
          <a:p>
            <a:fld id="{8D0A07AF-9E36-4308-949B-6EA6ED1F3CD5}" type="slidenum">
              <a:rPr lang="nl-NL" smtClean="0"/>
              <a:t>2</a:t>
            </a:fld>
            <a:endParaRPr lang="nl-NL"/>
          </a:p>
        </p:txBody>
      </p:sp>
    </p:spTree>
    <p:extLst>
      <p:ext uri="{BB962C8B-B14F-4D97-AF65-F5344CB8AC3E}">
        <p14:creationId xmlns:p14="http://schemas.microsoft.com/office/powerpoint/2010/main" val="2575182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ts val="1000"/>
              </a:spcBef>
            </a:pPr>
            <a:r>
              <a:rPr lang="nl-NL" b="1"/>
              <a:t>Inrichting lokaal</a:t>
            </a:r>
            <a:endParaRPr lang="en-US"/>
          </a:p>
          <a:p>
            <a:pPr>
              <a:lnSpc>
                <a:spcPct val="90000"/>
              </a:lnSpc>
              <a:spcBef>
                <a:spcPts val="1000"/>
              </a:spcBef>
            </a:pPr>
            <a:r>
              <a:rPr lang="nl-NL"/>
              <a:t>Het lokaal is een overzichtelijke ruimte, met laag meubilair en open kasten. Een omgeving waarin kinderen zich fijn en veilig voelen.</a:t>
            </a:r>
            <a:endParaRPr lang="en-US"/>
          </a:p>
          <a:p>
            <a:pPr>
              <a:lnSpc>
                <a:spcPct val="90000"/>
              </a:lnSpc>
              <a:spcBef>
                <a:spcPts val="1000"/>
              </a:spcBef>
            </a:pPr>
            <a:r>
              <a:rPr lang="nl-NL"/>
              <a:t>In deze montessoriaanse omgeving werken kinderen op verschillende plekken. Aan een tafel, bijvoorbeeld. Of op vloerkleedjes. Ze werken zelfstandig of samen. In de groepslokalen is er ook een themahoek, een keukentje en een belangstellingstafel.</a:t>
            </a:r>
            <a:endParaRPr lang="en-US"/>
          </a:p>
          <a:p>
            <a:pPr>
              <a:lnSpc>
                <a:spcPct val="90000"/>
              </a:lnSpc>
              <a:spcBef>
                <a:spcPts val="1000"/>
              </a:spcBef>
            </a:pPr>
            <a:r>
              <a:rPr lang="nl-NL" b="1"/>
              <a:t>Open kasten </a:t>
            </a:r>
            <a:endParaRPr lang="nl-NL"/>
          </a:p>
          <a:p>
            <a:pPr>
              <a:lnSpc>
                <a:spcPct val="90000"/>
              </a:lnSpc>
              <a:spcBef>
                <a:spcPts val="1000"/>
              </a:spcBef>
            </a:pPr>
            <a:r>
              <a:rPr lang="nl-NL"/>
              <a:t>De open kasten triggeren de nieuwsgierigheid van kinderen. Ze dagen kinderen uit om zelf hun materiaal te pakken en hiermee aan de slag te gaan. </a:t>
            </a:r>
          </a:p>
        </p:txBody>
      </p:sp>
      <p:sp>
        <p:nvSpPr>
          <p:cNvPr id="4" name="Tijdelijke aanduiding voor dianummer 3"/>
          <p:cNvSpPr>
            <a:spLocks noGrp="1"/>
          </p:cNvSpPr>
          <p:nvPr>
            <p:ph type="sldNum" sz="quarter" idx="5"/>
          </p:nvPr>
        </p:nvSpPr>
        <p:spPr/>
        <p:txBody>
          <a:bodyPr/>
          <a:lstStyle/>
          <a:p>
            <a:fld id="{8D0A07AF-9E36-4308-949B-6EA6ED1F3CD5}" type="slidenum">
              <a:rPr lang="nl-NL" smtClean="0"/>
              <a:t>3</a:t>
            </a:fld>
            <a:endParaRPr lang="nl-NL"/>
          </a:p>
        </p:txBody>
      </p:sp>
    </p:spTree>
    <p:extLst>
      <p:ext uri="{BB962C8B-B14F-4D97-AF65-F5344CB8AC3E}">
        <p14:creationId xmlns:p14="http://schemas.microsoft.com/office/powerpoint/2010/main" val="1544272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ts val="1000"/>
              </a:spcBef>
            </a:pPr>
            <a:r>
              <a:rPr lang="nl-NL"/>
              <a:t>Het Grote Verhaal: via kosmische vertellingen leert het kind waar de wereld en het leven vandaan komen en hoe de evolutie werkt.</a:t>
            </a:r>
            <a:endParaRPr lang="en-US"/>
          </a:p>
          <a:p>
            <a:pPr>
              <a:lnSpc>
                <a:spcPct val="90000"/>
              </a:lnSpc>
              <a:spcBef>
                <a:spcPts val="1000"/>
              </a:spcBef>
            </a:pPr>
            <a:r>
              <a:rPr lang="nl-NL"/>
              <a:t>Alles is Verbonden: wetenschappen staan niet los van elkaar; het kind ontdekt de samenhang tussen mens, natuur en cultuur als één geheel.</a:t>
            </a:r>
            <a:endParaRPr lang="en-US"/>
          </a:p>
          <a:p>
            <a:pPr>
              <a:lnSpc>
                <a:spcPct val="90000"/>
              </a:lnSpc>
              <a:spcBef>
                <a:spcPts val="1000"/>
              </a:spcBef>
            </a:pPr>
            <a:r>
              <a:rPr lang="nl-NL"/>
              <a:t>Echte Ervaringen: we halen de wereld naar binnen door eerst buiten concrete ervaringen op te doen; deze vormen de basis voor het leren begrijpen van de wereld.</a:t>
            </a:r>
            <a:endParaRPr lang="en-US"/>
          </a:p>
          <a:p>
            <a:pPr>
              <a:lnSpc>
                <a:spcPct val="90000"/>
              </a:lnSpc>
              <a:spcBef>
                <a:spcPts val="1000"/>
              </a:spcBef>
            </a:pPr>
            <a:r>
              <a:rPr lang="nl-NL"/>
              <a:t>Jouw Plek in het Geheel: het doel is dat het kind zijn eigen "kosmische taak" ontdekt: welke rol speel jij in de wereld van nu en de toekomst?</a:t>
            </a:r>
          </a:p>
        </p:txBody>
      </p:sp>
      <p:sp>
        <p:nvSpPr>
          <p:cNvPr id="4" name="Tijdelijke aanduiding voor dianummer 3"/>
          <p:cNvSpPr>
            <a:spLocks noGrp="1"/>
          </p:cNvSpPr>
          <p:nvPr>
            <p:ph type="sldNum" sz="quarter" idx="5"/>
          </p:nvPr>
        </p:nvSpPr>
        <p:spPr/>
        <p:txBody>
          <a:bodyPr/>
          <a:lstStyle/>
          <a:p>
            <a:fld id="{8D0A07AF-9E36-4308-949B-6EA6ED1F3CD5}" type="slidenum">
              <a:rPr lang="nl-NL" smtClean="0"/>
              <a:t>4</a:t>
            </a:fld>
            <a:endParaRPr lang="nl-NL"/>
          </a:p>
        </p:txBody>
      </p:sp>
    </p:spTree>
    <p:extLst>
      <p:ext uri="{BB962C8B-B14F-4D97-AF65-F5344CB8AC3E}">
        <p14:creationId xmlns:p14="http://schemas.microsoft.com/office/powerpoint/2010/main" val="1014462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Van rol van het kind in de wereld, naar de rol van het kind in de groep. </a:t>
            </a:r>
          </a:p>
        </p:txBody>
      </p:sp>
      <p:sp>
        <p:nvSpPr>
          <p:cNvPr id="4" name="Tijdelijke aanduiding voor dianummer 3"/>
          <p:cNvSpPr>
            <a:spLocks noGrp="1"/>
          </p:cNvSpPr>
          <p:nvPr>
            <p:ph type="sldNum" sz="quarter" idx="5"/>
          </p:nvPr>
        </p:nvSpPr>
        <p:spPr/>
        <p:txBody>
          <a:bodyPr/>
          <a:lstStyle/>
          <a:p>
            <a:fld id="{8D0A07AF-9E36-4308-949B-6EA6ED1F3CD5}" type="slidenum">
              <a:rPr lang="nl-NL" smtClean="0"/>
              <a:t>5</a:t>
            </a:fld>
            <a:endParaRPr lang="nl-NL"/>
          </a:p>
        </p:txBody>
      </p:sp>
    </p:spTree>
    <p:extLst>
      <p:ext uri="{BB962C8B-B14F-4D97-AF65-F5344CB8AC3E}">
        <p14:creationId xmlns:p14="http://schemas.microsoft.com/office/powerpoint/2010/main" val="2105363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b="1"/>
              <a:t>Vrijheid in werkkeuze</a:t>
            </a:r>
          </a:p>
          <a:p>
            <a:pPr marL="0" indent="0">
              <a:buNone/>
            </a:pPr>
            <a:r>
              <a:rPr lang="nl-NL" sz="1200">
                <a:latin typeface="Scala Sans Pro"/>
              </a:rPr>
              <a:t>Kinderen hebben de vrijheid om zelf te kiezen met welke leer- en ontwikkelingsmaterialen zij in de groep willen werken. Zo leren ze  vanuit hun eigen motivatie en persoonlijke interesse</a:t>
            </a:r>
          </a:p>
          <a:p>
            <a:pPr marL="0" indent="0">
              <a:buNone/>
            </a:pPr>
            <a:r>
              <a:rPr lang="nl-NL" sz="1200" b="1"/>
              <a:t>Vrijheid in tempo</a:t>
            </a:r>
          </a:p>
          <a:p>
            <a:pPr marL="0" indent="0">
              <a:buNone/>
            </a:pPr>
            <a:r>
              <a:rPr lang="nl-NL" sz="1200">
                <a:latin typeface="Scala Sans Pro"/>
              </a:rPr>
              <a:t>Met het gekozen materiaal bepalen kinderen zelf hoe lang ze ergens mee bezig zijn, zodat ze de ruimte hebben voor hun eigen ontdekkingstocht en concentratieboog. Kinderen leren niet in een vast groepstempo, maar op een individueel passend tempo.</a:t>
            </a:r>
          </a:p>
          <a:p>
            <a:pPr marL="0" indent="0">
              <a:buNone/>
            </a:pPr>
            <a:r>
              <a:rPr lang="nl-NL" sz="1200" b="1"/>
              <a:t>Vrijheid in beweging</a:t>
            </a:r>
          </a:p>
          <a:p>
            <a:pPr marL="0" indent="0">
              <a:buNone/>
            </a:pPr>
            <a:r>
              <a:rPr lang="nl-NL" sz="1200">
                <a:latin typeface="Scala Sans Pro"/>
              </a:rPr>
              <a:t>In de groep mogen kinderen zelfstandig materialen uit de kast pakken en na gebruik weer op de vaste plek terugzetten. Deze bewegingsruimte is gebonden aan gezamenlijk vastgestelde regels voor rust en structuur in de voorbereide omgeving.</a:t>
            </a:r>
          </a:p>
          <a:p>
            <a:pPr marL="0" indent="0">
              <a:buNone/>
            </a:pPr>
            <a:r>
              <a:rPr lang="nl-NL" sz="1200" b="1"/>
              <a:t>Vrijheid in niveau</a:t>
            </a:r>
          </a:p>
          <a:p>
            <a:pPr marL="0" indent="0">
              <a:buNone/>
            </a:pPr>
            <a:r>
              <a:rPr lang="nl-NL" sz="1200">
                <a:latin typeface="Scala Sans Pro"/>
              </a:rPr>
              <a:t>Ieder kind is de eigen maatstaf voor wat hij of zij presteert en werkt naar eigen vermogen aan de leerstof. Omdat er niet met een leerstofjaarklassensysteem wordt gewerkt, kunnen kinderen op hun eigen niveau uitgedaagd worden.</a:t>
            </a:r>
          </a:p>
          <a:p>
            <a:endParaRPr lang="nl-NL"/>
          </a:p>
        </p:txBody>
      </p:sp>
      <p:sp>
        <p:nvSpPr>
          <p:cNvPr id="4" name="Tijdelijke aanduiding voor dianummer 3"/>
          <p:cNvSpPr>
            <a:spLocks noGrp="1"/>
          </p:cNvSpPr>
          <p:nvPr>
            <p:ph type="sldNum" sz="quarter" idx="5"/>
          </p:nvPr>
        </p:nvSpPr>
        <p:spPr/>
        <p:txBody>
          <a:bodyPr/>
          <a:lstStyle/>
          <a:p>
            <a:fld id="{8D0A07AF-9E36-4308-949B-6EA6ED1F3CD5}" type="slidenum">
              <a:rPr lang="nl-NL" smtClean="0"/>
              <a:t>6</a:t>
            </a:fld>
            <a:endParaRPr lang="nl-NL"/>
          </a:p>
        </p:txBody>
      </p:sp>
    </p:spTree>
    <p:extLst>
      <p:ext uri="{BB962C8B-B14F-4D97-AF65-F5344CB8AC3E}">
        <p14:creationId xmlns:p14="http://schemas.microsoft.com/office/powerpoint/2010/main" val="146962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a:latin typeface="Scala Sans Pro"/>
              </a:rPr>
              <a:t>Zelfcorrectie: dankzij de 'controle op de fout' ziet het kind zelf of iets klopt en </a:t>
            </a:r>
            <a:r>
              <a:rPr lang="nl-NL" sz="1200" err="1">
                <a:latin typeface="Scala Sans Pro"/>
              </a:rPr>
              <a:t>en</a:t>
            </a:r>
            <a:r>
              <a:rPr lang="nl-NL" sz="1200">
                <a:latin typeface="Scala Sans Pro"/>
              </a:rPr>
              <a:t> kan verder zonder hulp van een volwassene.</a:t>
            </a:r>
          </a:p>
          <a:p>
            <a:pPr marL="0" indent="0">
              <a:buNone/>
            </a:pPr>
            <a:r>
              <a:rPr lang="nl-NL" sz="1200"/>
              <a:t>Focus op één kenmerk: elk materiaal traint één specifiek begrip (zoals lengte of kleur) voor een optimale concentratie.</a:t>
            </a:r>
          </a:p>
          <a:p>
            <a:pPr marL="0" indent="0">
              <a:buNone/>
            </a:pPr>
            <a:r>
              <a:rPr lang="nl-NL" sz="1200"/>
              <a:t>Uitnodigend ontwerp: materiaal is aantrekkelijk en degelijk vormgegeven om de natuurlijke drang om 'het zelf te doen' te stimuleren.</a:t>
            </a:r>
          </a:p>
          <a:p>
            <a:endParaRPr lang="nl-NL"/>
          </a:p>
        </p:txBody>
      </p:sp>
      <p:sp>
        <p:nvSpPr>
          <p:cNvPr id="4" name="Tijdelijke aanduiding voor dianummer 3"/>
          <p:cNvSpPr>
            <a:spLocks noGrp="1"/>
          </p:cNvSpPr>
          <p:nvPr>
            <p:ph type="sldNum" sz="quarter" idx="5"/>
          </p:nvPr>
        </p:nvSpPr>
        <p:spPr/>
        <p:txBody>
          <a:bodyPr/>
          <a:lstStyle/>
          <a:p>
            <a:fld id="{8D0A07AF-9E36-4308-949B-6EA6ED1F3CD5}" type="slidenum">
              <a:rPr lang="nl-NL" smtClean="0"/>
              <a:t>7</a:t>
            </a:fld>
            <a:endParaRPr lang="nl-NL"/>
          </a:p>
        </p:txBody>
      </p:sp>
    </p:spTree>
    <p:extLst>
      <p:ext uri="{BB962C8B-B14F-4D97-AF65-F5344CB8AC3E}">
        <p14:creationId xmlns:p14="http://schemas.microsoft.com/office/powerpoint/2010/main" val="3144088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latin typeface="Scala Sans Pro"/>
              </a:rPr>
              <a:t>De montessorimedewerker is een </a:t>
            </a:r>
            <a:r>
              <a:rPr lang="nl-NL" sz="1200" err="1">
                <a:latin typeface="Scala Sans Pro"/>
              </a:rPr>
              <a:t>observartor</a:t>
            </a:r>
            <a:r>
              <a:rPr lang="nl-NL" sz="1200">
                <a:latin typeface="Scala Sans Pro"/>
              </a:rPr>
              <a:t>.</a:t>
            </a:r>
            <a:r>
              <a:rPr lang="nl-NL" sz="1200">
                <a:latin typeface="Scala Sans Pro"/>
                <a:ea typeface="Calibri"/>
                <a:cs typeface="Calibri"/>
              </a:rPr>
              <a:t> Staat niet  'frontaal' voor groep. Maar zit  vaak op een kruk tussen de kinderen. Op basis van zijn observaties stemt de medewerker zijn handelen af.  </a:t>
            </a:r>
          </a:p>
          <a:p>
            <a:r>
              <a:rPr lang="nl-NL" sz="1200">
                <a:latin typeface="Scala Sans Pro"/>
              </a:rPr>
              <a:t>Ook is de medewerker voorbereider van de omgeving. Door materialen, routines en keuzes zorgvuldig klaar te zetten, ontstaat er een omgeving waarin kinderen zelfstandig kunnen handelen, ontdekken en oefenen. In die voorbereide omgeving horen lessen die aansluiten bij de ontwikkeling van het kind. Dit helpt het kind steeds meer eigenaar te worden van het eigen leren.</a:t>
            </a:r>
          </a:p>
          <a:p>
            <a:r>
              <a:rPr lang="nl-NL" sz="1200">
                <a:latin typeface="Scala Sans Pro"/>
                <a:ea typeface="Calibri"/>
                <a:cs typeface="Calibri"/>
              </a:rPr>
              <a:t>In de rol van begeleider helpt de medewerker, op basis van observaties, het kind een stap verder in zijn ontwikkeling. </a:t>
            </a:r>
          </a:p>
          <a:p>
            <a:r>
              <a:rPr lang="nl-NL" sz="1200">
                <a:latin typeface="Scala Sans Pro"/>
                <a:ea typeface="Calibri"/>
                <a:cs typeface="Calibri"/>
              </a:rPr>
              <a:t>'Laat je woorden geteld, gewikt en gewogen zijn' is een beroemde uitspraak van Maria Montessori. Ze bedoelt hiermee dat je als leerkracht, opvoeder bewust moet zijn van wat je zegt. Omdat verschillende situaties vragen om een andere taalaanpak. Zo is het soms beter om niet teveel te zeggen. Soms om te herhalen of iets te benadrukken. Weer op andere momenten kies je voor veel woorden. </a:t>
            </a:r>
            <a:endParaRPr lang="nl-NL" sz="1200">
              <a:latin typeface="Scala Sans Pro"/>
            </a:endParaRPr>
          </a:p>
          <a:p>
            <a:endParaRPr lang="nl-NL"/>
          </a:p>
        </p:txBody>
      </p:sp>
      <p:sp>
        <p:nvSpPr>
          <p:cNvPr id="4" name="Tijdelijke aanduiding voor dianummer 3"/>
          <p:cNvSpPr>
            <a:spLocks noGrp="1"/>
          </p:cNvSpPr>
          <p:nvPr>
            <p:ph type="sldNum" sz="quarter" idx="5"/>
          </p:nvPr>
        </p:nvSpPr>
        <p:spPr/>
        <p:txBody>
          <a:bodyPr/>
          <a:lstStyle/>
          <a:p>
            <a:fld id="{8D0A07AF-9E36-4308-949B-6EA6ED1F3CD5}" type="slidenum">
              <a:rPr lang="nl-NL" smtClean="0"/>
              <a:t>8</a:t>
            </a:fld>
            <a:endParaRPr lang="nl-NL"/>
          </a:p>
        </p:txBody>
      </p:sp>
    </p:spTree>
    <p:extLst>
      <p:ext uri="{BB962C8B-B14F-4D97-AF65-F5344CB8AC3E}">
        <p14:creationId xmlns:p14="http://schemas.microsoft.com/office/powerpoint/2010/main" val="2729488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latin typeface="Scala Sans Pro"/>
                <a:ea typeface="Calibri"/>
                <a:cs typeface="Calibri"/>
              </a:rPr>
              <a:t>(</a:t>
            </a:r>
            <a:r>
              <a:rPr lang="en-US" dirty="0" err="1">
                <a:latin typeface="Scala Sans Pro"/>
                <a:ea typeface="Calibri"/>
                <a:cs typeface="Calibri"/>
              </a:rPr>
              <a:t>Zie</a:t>
            </a:r>
            <a:r>
              <a:rPr lang="en-US" dirty="0">
                <a:latin typeface="Scala Sans Pro"/>
                <a:ea typeface="Calibri"/>
                <a:cs typeface="Calibri"/>
              </a:rPr>
              <a:t> </a:t>
            </a:r>
            <a:r>
              <a:rPr lang="en-US" dirty="0" err="1">
                <a:latin typeface="Scala Sans Pro"/>
                <a:ea typeface="Calibri"/>
                <a:cs typeface="Calibri"/>
              </a:rPr>
              <a:t>ook</a:t>
            </a:r>
            <a:r>
              <a:rPr lang="en-US" dirty="0">
                <a:latin typeface="Scala Sans Pro"/>
                <a:ea typeface="Calibri"/>
                <a:cs typeface="Calibri"/>
              </a:rPr>
              <a:t>: https://montessori.nl/professionals/over-montessori/primair-onderwijs-0-12-jaar/)</a:t>
            </a:r>
          </a:p>
          <a:p>
            <a:pPr marL="228600" indent="-228600">
              <a:buAutoNum type="arabicPeriod"/>
            </a:pPr>
            <a:r>
              <a:rPr lang="en-US" dirty="0">
                <a:latin typeface="Scala Sans Pro"/>
                <a:ea typeface="Calibri"/>
                <a:cs typeface="Calibri"/>
              </a:rPr>
              <a:t>Dit is </a:t>
            </a:r>
            <a:r>
              <a:rPr lang="en-US" dirty="0" err="1">
                <a:latin typeface="Scala Sans Pro"/>
                <a:ea typeface="Calibri"/>
                <a:cs typeface="Calibri"/>
              </a:rPr>
              <a:t>geen</a:t>
            </a:r>
            <a:r>
              <a:rPr lang="en-US" dirty="0">
                <a:latin typeface="Scala Sans Pro"/>
                <a:ea typeface="Calibri"/>
                <a:cs typeface="Calibri"/>
              </a:rPr>
              <a:t> </a:t>
            </a:r>
            <a:r>
              <a:rPr lang="en-US" dirty="0" err="1">
                <a:latin typeface="Scala Sans Pro"/>
                <a:ea typeface="Calibri"/>
                <a:cs typeface="Calibri"/>
              </a:rPr>
              <a:t>toeval</a:t>
            </a:r>
            <a:r>
              <a:rPr lang="en-US" dirty="0">
                <a:latin typeface="Scala Sans Pro"/>
                <a:ea typeface="Calibri"/>
                <a:cs typeface="Calibri"/>
              </a:rPr>
              <a:t>. </a:t>
            </a:r>
            <a:r>
              <a:rPr lang="en-US" dirty="0" err="1">
                <a:latin typeface="Scala Sans Pro"/>
                <a:ea typeface="Calibri"/>
                <a:cs typeface="Calibri"/>
              </a:rPr>
              <a:t>Kinderen</a:t>
            </a:r>
            <a:r>
              <a:rPr lang="en-US" dirty="0">
                <a:latin typeface="Scala Sans Pro"/>
                <a:ea typeface="Calibri"/>
                <a:cs typeface="Calibri"/>
              </a:rPr>
              <a:t> </a:t>
            </a:r>
            <a:r>
              <a:rPr lang="en-US" dirty="0" err="1">
                <a:latin typeface="Scala Sans Pro"/>
                <a:ea typeface="Calibri"/>
                <a:cs typeface="Calibri"/>
              </a:rPr>
              <a:t>werken</a:t>
            </a:r>
            <a:r>
              <a:rPr lang="en-US" dirty="0">
                <a:latin typeface="Scala Sans Pro"/>
                <a:ea typeface="Calibri"/>
                <a:cs typeface="Calibri"/>
              </a:rPr>
              <a:t> in </a:t>
            </a:r>
            <a:r>
              <a:rPr lang="en-US" dirty="0" err="1">
                <a:latin typeface="Scala Sans Pro"/>
                <a:ea typeface="Calibri"/>
                <a:cs typeface="Calibri"/>
              </a:rPr>
              <a:t>een</a:t>
            </a:r>
            <a:r>
              <a:rPr lang="en-US" dirty="0">
                <a:latin typeface="Scala Sans Pro"/>
                <a:ea typeface="Calibri"/>
                <a:cs typeface="Calibri"/>
              </a:rPr>
              <a:t> </a:t>
            </a:r>
            <a:r>
              <a:rPr lang="en-US" dirty="0" err="1">
                <a:latin typeface="Scala Sans Pro"/>
                <a:ea typeface="Calibri"/>
                <a:cs typeface="Calibri"/>
              </a:rPr>
              <a:t>rustige</a:t>
            </a:r>
            <a:r>
              <a:rPr lang="en-US" dirty="0">
                <a:latin typeface="Scala Sans Pro"/>
                <a:ea typeface="Calibri"/>
                <a:cs typeface="Calibri"/>
              </a:rPr>
              <a:t>, </a:t>
            </a:r>
            <a:r>
              <a:rPr lang="en-US" dirty="0" err="1">
                <a:latin typeface="Scala Sans Pro"/>
                <a:ea typeface="Calibri"/>
                <a:cs typeface="Calibri"/>
              </a:rPr>
              <a:t>gestructureerde</a:t>
            </a:r>
            <a:r>
              <a:rPr lang="en-US" dirty="0">
                <a:latin typeface="Scala Sans Pro"/>
                <a:ea typeface="Calibri"/>
                <a:cs typeface="Calibri"/>
              </a:rPr>
              <a:t> </a:t>
            </a:r>
            <a:r>
              <a:rPr lang="en-US" dirty="0" err="1">
                <a:latin typeface="Scala Sans Pro"/>
                <a:ea typeface="Calibri"/>
                <a:cs typeface="Calibri"/>
              </a:rPr>
              <a:t>voorbereide</a:t>
            </a:r>
            <a:r>
              <a:rPr lang="en-US" dirty="0">
                <a:latin typeface="Scala Sans Pro"/>
                <a:ea typeface="Calibri"/>
                <a:cs typeface="Calibri"/>
              </a:rPr>
              <a:t> </a:t>
            </a:r>
            <a:r>
              <a:rPr lang="en-US" dirty="0" err="1">
                <a:latin typeface="Scala Sans Pro"/>
                <a:ea typeface="Calibri"/>
                <a:cs typeface="Calibri"/>
              </a:rPr>
              <a:t>omgeving</a:t>
            </a:r>
            <a:r>
              <a:rPr lang="en-US" dirty="0">
                <a:latin typeface="Scala Sans Pro"/>
                <a:ea typeface="Calibri"/>
                <a:cs typeface="Calibri"/>
              </a:rPr>
              <a:t> met </a:t>
            </a:r>
            <a:r>
              <a:rPr lang="en-US" dirty="0" err="1">
                <a:latin typeface="Scala Sans Pro"/>
                <a:ea typeface="Calibri"/>
                <a:cs typeface="Calibri"/>
              </a:rPr>
              <a:t>passend</a:t>
            </a:r>
            <a:r>
              <a:rPr lang="en-US" dirty="0">
                <a:latin typeface="Scala Sans Pro"/>
                <a:ea typeface="Calibri"/>
                <a:cs typeface="Calibri"/>
              </a:rPr>
              <a:t> </a:t>
            </a:r>
            <a:r>
              <a:rPr lang="en-US" dirty="0" err="1">
                <a:latin typeface="Scala Sans Pro"/>
                <a:ea typeface="Calibri"/>
                <a:cs typeface="Calibri"/>
              </a:rPr>
              <a:t>materiaal</a:t>
            </a:r>
            <a:r>
              <a:rPr lang="en-US" dirty="0">
                <a:latin typeface="Scala Sans Pro"/>
                <a:ea typeface="Calibri"/>
                <a:cs typeface="Calibri"/>
              </a:rPr>
              <a:t>. </a:t>
            </a:r>
            <a:r>
              <a:rPr lang="en-US" dirty="0" err="1">
                <a:latin typeface="Scala Sans Pro"/>
                <a:ea typeface="Calibri"/>
                <a:cs typeface="Calibri"/>
              </a:rPr>
              <a:t>Daarnaast</a:t>
            </a:r>
            <a:r>
              <a:rPr lang="en-US" dirty="0">
                <a:latin typeface="Scala Sans Pro"/>
                <a:ea typeface="Calibri"/>
                <a:cs typeface="Calibri"/>
              </a:rPr>
              <a:t> </a:t>
            </a:r>
            <a:r>
              <a:rPr lang="en-US" dirty="0" err="1">
                <a:latin typeface="Scala Sans Pro"/>
                <a:ea typeface="Calibri"/>
                <a:cs typeface="Calibri"/>
              </a:rPr>
              <a:t>hebben</a:t>
            </a:r>
            <a:r>
              <a:rPr lang="en-US" dirty="0">
                <a:latin typeface="Scala Sans Pro"/>
                <a:ea typeface="Calibri"/>
                <a:cs typeface="Calibri"/>
              </a:rPr>
              <a:t> </a:t>
            </a:r>
            <a:r>
              <a:rPr lang="en-US" dirty="0" err="1">
                <a:latin typeface="Scala Sans Pro"/>
                <a:ea typeface="Calibri"/>
                <a:cs typeface="Calibri"/>
              </a:rPr>
              <a:t>kinderen</a:t>
            </a:r>
            <a:r>
              <a:rPr lang="en-US" dirty="0">
                <a:latin typeface="Scala Sans Pro"/>
                <a:ea typeface="Calibri"/>
                <a:cs typeface="Calibri"/>
              </a:rPr>
              <a:t> </a:t>
            </a:r>
            <a:r>
              <a:rPr lang="en-US" dirty="0" err="1">
                <a:latin typeface="Scala Sans Pro"/>
                <a:ea typeface="Calibri"/>
                <a:cs typeface="Calibri"/>
              </a:rPr>
              <a:t>een</a:t>
            </a:r>
            <a:r>
              <a:rPr lang="en-US" dirty="0">
                <a:latin typeface="Scala Sans Pro"/>
                <a:ea typeface="Calibri"/>
                <a:cs typeface="Calibri"/>
              </a:rPr>
              <a:t> </a:t>
            </a:r>
            <a:r>
              <a:rPr lang="en-US" dirty="0" err="1">
                <a:latin typeface="Scala Sans Pro"/>
                <a:ea typeface="Calibri"/>
                <a:cs typeface="Calibri"/>
              </a:rPr>
              <a:t>grote</a:t>
            </a:r>
            <a:r>
              <a:rPr lang="en-US" dirty="0">
                <a:latin typeface="Scala Sans Pro"/>
                <a:ea typeface="Calibri"/>
                <a:cs typeface="Calibri"/>
              </a:rPr>
              <a:t> mate van </a:t>
            </a:r>
            <a:r>
              <a:rPr lang="en-US" dirty="0" err="1">
                <a:latin typeface="Scala Sans Pro"/>
                <a:ea typeface="Calibri"/>
                <a:cs typeface="Calibri"/>
              </a:rPr>
              <a:t>autonomie</a:t>
            </a:r>
            <a:r>
              <a:rPr lang="en-US" dirty="0">
                <a:latin typeface="Scala Sans Pro"/>
                <a:ea typeface="Calibri"/>
                <a:cs typeface="Calibri"/>
              </a:rPr>
              <a:t> (</a:t>
            </a:r>
            <a:r>
              <a:rPr lang="en-US" dirty="0" err="1">
                <a:latin typeface="Scala Sans Pro"/>
                <a:ea typeface="Calibri"/>
                <a:cs typeface="Calibri"/>
              </a:rPr>
              <a:t>zelf</a:t>
            </a:r>
            <a:r>
              <a:rPr lang="en-US" dirty="0">
                <a:latin typeface="Scala Sans Pro"/>
                <a:ea typeface="Calibri"/>
                <a:cs typeface="Calibri"/>
              </a:rPr>
              <a:t> </a:t>
            </a:r>
            <a:r>
              <a:rPr lang="en-US" dirty="0" err="1">
                <a:latin typeface="Scala Sans Pro"/>
                <a:ea typeface="Calibri"/>
                <a:cs typeface="Calibri"/>
              </a:rPr>
              <a:t>mogen</a:t>
            </a:r>
            <a:r>
              <a:rPr lang="en-US" dirty="0">
                <a:latin typeface="Scala Sans Pro"/>
                <a:ea typeface="Calibri"/>
                <a:cs typeface="Calibri"/>
              </a:rPr>
              <a:t> </a:t>
            </a:r>
            <a:r>
              <a:rPr lang="en-US" dirty="0" err="1">
                <a:latin typeface="Scala Sans Pro"/>
                <a:ea typeface="Calibri"/>
                <a:cs typeface="Calibri"/>
              </a:rPr>
              <a:t>bepalen</a:t>
            </a:r>
            <a:r>
              <a:rPr lang="en-US" dirty="0">
                <a:latin typeface="Scala Sans Pro"/>
                <a:ea typeface="Calibri"/>
                <a:cs typeface="Calibri"/>
              </a:rPr>
              <a:t>/eigen </a:t>
            </a:r>
            <a:r>
              <a:rPr lang="en-US" dirty="0" err="1">
                <a:latin typeface="Scala Sans Pro"/>
                <a:ea typeface="Calibri"/>
                <a:cs typeface="Calibri"/>
              </a:rPr>
              <a:t>keuze</a:t>
            </a:r>
            <a:r>
              <a:rPr lang="en-US" dirty="0">
                <a:latin typeface="Scala Sans Pro"/>
                <a:ea typeface="Calibri"/>
                <a:cs typeface="Calibri"/>
              </a:rPr>
              <a:t>) </a:t>
            </a:r>
            <a:r>
              <a:rPr lang="en-US" dirty="0" err="1">
                <a:latin typeface="Scala Sans Pro"/>
                <a:ea typeface="Calibri"/>
                <a:cs typeface="Calibri"/>
              </a:rPr>
              <a:t>en</a:t>
            </a:r>
            <a:r>
              <a:rPr lang="en-US" dirty="0">
                <a:latin typeface="Scala Sans Pro"/>
                <a:ea typeface="Calibri"/>
                <a:cs typeface="Calibri"/>
              </a:rPr>
              <a:t> </a:t>
            </a:r>
            <a:r>
              <a:rPr lang="en-US" dirty="0" err="1">
                <a:latin typeface="Scala Sans Pro"/>
                <a:ea typeface="Calibri"/>
                <a:cs typeface="Calibri"/>
              </a:rPr>
              <a:t>worden</a:t>
            </a:r>
            <a:r>
              <a:rPr lang="en-US" dirty="0">
                <a:latin typeface="Scala Sans Pro"/>
                <a:ea typeface="Calibri"/>
                <a:cs typeface="Calibri"/>
              </a:rPr>
              <a:t> ze zo min </a:t>
            </a:r>
            <a:r>
              <a:rPr lang="en-US" dirty="0" err="1">
                <a:latin typeface="Scala Sans Pro"/>
                <a:ea typeface="Calibri"/>
                <a:cs typeface="Calibri"/>
              </a:rPr>
              <a:t>mogelijk</a:t>
            </a:r>
            <a:r>
              <a:rPr lang="en-US" dirty="0">
                <a:latin typeface="Scala Sans Pro"/>
                <a:ea typeface="Calibri"/>
                <a:cs typeface="Calibri"/>
              </a:rPr>
              <a:t> </a:t>
            </a:r>
            <a:r>
              <a:rPr lang="en-US" dirty="0" err="1">
                <a:latin typeface="Scala Sans Pro"/>
                <a:ea typeface="Calibri"/>
                <a:cs typeface="Calibri"/>
              </a:rPr>
              <a:t>gestort</a:t>
            </a:r>
            <a:r>
              <a:rPr lang="en-US" dirty="0">
                <a:latin typeface="Scala Sans Pro"/>
                <a:ea typeface="Calibri"/>
                <a:cs typeface="Calibri"/>
              </a:rPr>
              <a:t> </a:t>
            </a:r>
            <a:r>
              <a:rPr lang="en-US" dirty="0" err="1">
                <a:latin typeface="Scala Sans Pro"/>
                <a:ea typeface="Calibri"/>
                <a:cs typeface="Calibri"/>
              </a:rPr>
              <a:t>tijdens</a:t>
            </a:r>
            <a:r>
              <a:rPr lang="en-US" dirty="0">
                <a:latin typeface="Scala Sans Pro"/>
                <a:ea typeface="Calibri"/>
                <a:cs typeface="Calibri"/>
              </a:rPr>
              <a:t> het </a:t>
            </a:r>
            <a:r>
              <a:rPr lang="en-US" dirty="0" err="1">
                <a:latin typeface="Scala Sans Pro"/>
                <a:ea typeface="Calibri"/>
                <a:cs typeface="Calibri"/>
              </a:rPr>
              <a:t>werken</a:t>
            </a:r>
            <a:r>
              <a:rPr lang="en-US" dirty="0">
                <a:latin typeface="Scala Sans Pro"/>
                <a:ea typeface="Calibri"/>
                <a:cs typeface="Calibri"/>
              </a:rPr>
              <a:t>.</a:t>
            </a:r>
            <a:endParaRPr lang="en-US" dirty="0">
              <a:latin typeface="Scala Sans Pro"/>
            </a:endParaRPr>
          </a:p>
          <a:p>
            <a:r>
              <a:rPr lang="en-US" dirty="0">
                <a:latin typeface="Scala Sans Pro"/>
                <a:ea typeface="Calibri"/>
                <a:cs typeface="Calibri"/>
              </a:rPr>
              <a:t>2. In het </a:t>
            </a:r>
            <a:r>
              <a:rPr lang="en-US" dirty="0" err="1">
                <a:latin typeface="Scala Sans Pro"/>
                <a:ea typeface="Calibri"/>
                <a:cs typeface="Calibri"/>
              </a:rPr>
              <a:t>montessorionderwijs</a:t>
            </a:r>
            <a:r>
              <a:rPr lang="en-US" dirty="0">
                <a:latin typeface="Scala Sans Pro"/>
                <a:ea typeface="Calibri"/>
                <a:cs typeface="Calibri"/>
              </a:rPr>
              <a:t> </a:t>
            </a:r>
            <a:r>
              <a:rPr lang="en-US" dirty="0" err="1">
                <a:latin typeface="Scala Sans Pro"/>
                <a:ea typeface="Calibri"/>
                <a:cs typeface="Calibri"/>
              </a:rPr>
              <a:t>krijgen</a:t>
            </a:r>
            <a:r>
              <a:rPr lang="en-US" dirty="0">
                <a:latin typeface="Scala Sans Pro"/>
                <a:ea typeface="Calibri"/>
                <a:cs typeface="Calibri"/>
              </a:rPr>
              <a:t> </a:t>
            </a:r>
            <a:r>
              <a:rPr lang="en-US" dirty="0" err="1">
                <a:latin typeface="Scala Sans Pro"/>
                <a:ea typeface="Calibri"/>
                <a:cs typeface="Calibri"/>
              </a:rPr>
              <a:t>kinderen</a:t>
            </a:r>
            <a:r>
              <a:rPr lang="en-US" dirty="0">
                <a:latin typeface="Scala Sans Pro"/>
                <a:ea typeface="Calibri"/>
                <a:cs typeface="Calibri"/>
              </a:rPr>
              <a:t> </a:t>
            </a:r>
            <a:r>
              <a:rPr lang="en-US" dirty="0" err="1">
                <a:latin typeface="Scala Sans Pro"/>
                <a:ea typeface="Calibri"/>
                <a:cs typeface="Calibri"/>
              </a:rPr>
              <a:t>wel</a:t>
            </a:r>
            <a:r>
              <a:rPr lang="en-US" dirty="0">
                <a:latin typeface="Scala Sans Pro"/>
                <a:ea typeface="Calibri"/>
                <a:cs typeface="Calibri"/>
              </a:rPr>
              <a:t> </a:t>
            </a:r>
            <a:r>
              <a:rPr lang="en-US" dirty="0" err="1">
                <a:latin typeface="Scala Sans Pro"/>
                <a:ea typeface="Calibri"/>
                <a:cs typeface="Calibri"/>
              </a:rPr>
              <a:t>degelijk</a:t>
            </a:r>
            <a:r>
              <a:rPr lang="en-US" dirty="0">
                <a:latin typeface="Scala Sans Pro"/>
                <a:ea typeface="Calibri"/>
                <a:cs typeface="Calibri"/>
              </a:rPr>
              <a:t> </a:t>
            </a:r>
            <a:r>
              <a:rPr lang="en-US" dirty="0" err="1">
                <a:latin typeface="Scala Sans Pro"/>
                <a:ea typeface="Calibri"/>
                <a:cs typeface="Calibri"/>
              </a:rPr>
              <a:t>instructie</a:t>
            </a:r>
            <a:r>
              <a:rPr lang="en-US" dirty="0">
                <a:latin typeface="Scala Sans Pro"/>
                <a:ea typeface="Calibri"/>
                <a:cs typeface="Calibri"/>
              </a:rPr>
              <a:t>, </a:t>
            </a:r>
            <a:r>
              <a:rPr lang="en-US" dirty="0" err="1">
                <a:latin typeface="Scala Sans Pro"/>
                <a:ea typeface="Calibri"/>
                <a:cs typeface="Calibri"/>
              </a:rPr>
              <a:t>uitleg</a:t>
            </a:r>
            <a:r>
              <a:rPr lang="en-US" dirty="0">
                <a:latin typeface="Scala Sans Pro"/>
                <a:ea typeface="Calibri"/>
                <a:cs typeface="Calibri"/>
              </a:rPr>
              <a:t> over </a:t>
            </a:r>
            <a:r>
              <a:rPr lang="en-US" dirty="0" err="1">
                <a:latin typeface="Scala Sans Pro"/>
                <a:ea typeface="Calibri"/>
                <a:cs typeface="Calibri"/>
              </a:rPr>
              <a:t>nieuw</a:t>
            </a:r>
            <a:r>
              <a:rPr lang="en-US" dirty="0">
                <a:latin typeface="Scala Sans Pro"/>
                <a:ea typeface="Calibri"/>
                <a:cs typeface="Calibri"/>
              </a:rPr>
              <a:t> </a:t>
            </a:r>
            <a:r>
              <a:rPr lang="en-US" dirty="0" err="1">
                <a:latin typeface="Scala Sans Pro"/>
                <a:ea typeface="Calibri"/>
                <a:cs typeface="Calibri"/>
              </a:rPr>
              <a:t>lesstof</a:t>
            </a:r>
            <a:r>
              <a:rPr lang="en-US" dirty="0">
                <a:latin typeface="Scala Sans Pro"/>
                <a:ea typeface="Calibri"/>
                <a:cs typeface="Calibri"/>
              </a:rPr>
              <a:t>, </a:t>
            </a:r>
            <a:r>
              <a:rPr lang="en-US" dirty="0" err="1">
                <a:latin typeface="Scala Sans Pro"/>
                <a:ea typeface="Calibri"/>
                <a:cs typeface="Calibri"/>
              </a:rPr>
              <a:t>dit</a:t>
            </a:r>
            <a:r>
              <a:rPr lang="en-US" dirty="0">
                <a:latin typeface="Scala Sans Pro"/>
                <a:ea typeface="Calibri"/>
                <a:cs typeface="Calibri"/>
              </a:rPr>
              <a:t> </a:t>
            </a:r>
            <a:r>
              <a:rPr lang="en-US" dirty="0" err="1">
                <a:latin typeface="Scala Sans Pro"/>
                <a:ea typeface="Calibri"/>
                <a:cs typeface="Calibri"/>
              </a:rPr>
              <a:t>doen</a:t>
            </a:r>
            <a:r>
              <a:rPr lang="en-US" dirty="0">
                <a:latin typeface="Scala Sans Pro"/>
                <a:ea typeface="Calibri"/>
                <a:cs typeface="Calibri"/>
              </a:rPr>
              <a:t> we </a:t>
            </a:r>
            <a:r>
              <a:rPr lang="en-US" dirty="0" err="1">
                <a:latin typeface="Scala Sans Pro"/>
                <a:ea typeface="Calibri"/>
                <a:cs typeface="Calibri"/>
              </a:rPr>
              <a:t>vaak</a:t>
            </a:r>
            <a:r>
              <a:rPr lang="en-US" dirty="0">
                <a:latin typeface="Scala Sans Pro"/>
                <a:ea typeface="Calibri"/>
                <a:cs typeface="Calibri"/>
              </a:rPr>
              <a:t> </a:t>
            </a:r>
            <a:r>
              <a:rPr lang="en-US" dirty="0" err="1">
                <a:latin typeface="Scala Sans Pro"/>
                <a:ea typeface="Calibri"/>
                <a:cs typeface="Calibri"/>
              </a:rPr>
              <a:t>individueel</a:t>
            </a:r>
            <a:r>
              <a:rPr lang="en-US" dirty="0">
                <a:latin typeface="Scala Sans Pro"/>
                <a:ea typeface="Calibri"/>
                <a:cs typeface="Calibri"/>
              </a:rPr>
              <a:t> of in </a:t>
            </a:r>
            <a:r>
              <a:rPr lang="en-US" dirty="0" err="1">
                <a:latin typeface="Scala Sans Pro"/>
                <a:ea typeface="Calibri"/>
                <a:cs typeface="Calibri"/>
              </a:rPr>
              <a:t>kleine</a:t>
            </a:r>
            <a:r>
              <a:rPr lang="en-US" dirty="0">
                <a:latin typeface="Scala Sans Pro"/>
                <a:ea typeface="Calibri"/>
                <a:cs typeface="Calibri"/>
              </a:rPr>
              <a:t> </a:t>
            </a:r>
            <a:r>
              <a:rPr lang="en-US" dirty="0" err="1">
                <a:latin typeface="Scala Sans Pro"/>
                <a:ea typeface="Calibri"/>
                <a:cs typeface="Calibri"/>
              </a:rPr>
              <a:t>groepjes</a:t>
            </a:r>
            <a:r>
              <a:rPr lang="en-US" dirty="0">
                <a:latin typeface="Scala Sans Pro"/>
                <a:ea typeface="Calibri"/>
                <a:cs typeface="Calibri"/>
              </a:rPr>
              <a:t>. Zo </a:t>
            </a:r>
            <a:r>
              <a:rPr lang="en-US" dirty="0" err="1">
                <a:latin typeface="Scala Sans Pro"/>
                <a:ea typeface="Calibri"/>
                <a:cs typeface="Calibri"/>
              </a:rPr>
              <a:t>sluiten</a:t>
            </a:r>
            <a:r>
              <a:rPr lang="en-US" dirty="0">
                <a:latin typeface="Scala Sans Pro"/>
                <a:ea typeface="Calibri"/>
                <a:cs typeface="Calibri"/>
              </a:rPr>
              <a:t> we </a:t>
            </a:r>
            <a:r>
              <a:rPr lang="en-US" dirty="0" err="1">
                <a:latin typeface="Scala Sans Pro"/>
                <a:ea typeface="Calibri"/>
                <a:cs typeface="Calibri"/>
              </a:rPr>
              <a:t>aan</a:t>
            </a:r>
            <a:r>
              <a:rPr lang="en-US" dirty="0">
                <a:latin typeface="Scala Sans Pro"/>
                <a:ea typeface="Calibri"/>
                <a:cs typeface="Calibri"/>
              </a:rPr>
              <a:t> </a:t>
            </a:r>
            <a:r>
              <a:rPr lang="en-US" dirty="0" err="1">
                <a:latin typeface="Scala Sans Pro"/>
                <a:ea typeface="Calibri"/>
                <a:cs typeface="Calibri"/>
              </a:rPr>
              <a:t>bij</a:t>
            </a:r>
            <a:r>
              <a:rPr lang="en-US" dirty="0">
                <a:latin typeface="Scala Sans Pro"/>
                <a:ea typeface="Calibri"/>
                <a:cs typeface="Calibri"/>
              </a:rPr>
              <a:t> het </a:t>
            </a:r>
            <a:r>
              <a:rPr lang="en-US" dirty="0" err="1">
                <a:latin typeface="Scala Sans Pro"/>
                <a:ea typeface="Calibri"/>
                <a:cs typeface="Calibri"/>
              </a:rPr>
              <a:t>niveau</a:t>
            </a:r>
            <a:r>
              <a:rPr lang="en-US" dirty="0">
                <a:latin typeface="Scala Sans Pro"/>
                <a:ea typeface="Calibri"/>
                <a:cs typeface="Calibri"/>
              </a:rPr>
              <a:t>, we </a:t>
            </a:r>
            <a:r>
              <a:rPr lang="en-US" dirty="0" err="1">
                <a:latin typeface="Scala Sans Pro"/>
                <a:ea typeface="Calibri"/>
                <a:cs typeface="Calibri"/>
              </a:rPr>
              <a:t>kunnen</a:t>
            </a:r>
            <a:r>
              <a:rPr lang="en-US" dirty="0">
                <a:latin typeface="Scala Sans Pro"/>
                <a:ea typeface="Calibri"/>
                <a:cs typeface="Calibri"/>
              </a:rPr>
              <a:t> dan </a:t>
            </a:r>
            <a:r>
              <a:rPr lang="en-US" dirty="0" err="1">
                <a:latin typeface="Scala Sans Pro"/>
                <a:ea typeface="Calibri"/>
                <a:cs typeface="Calibri"/>
              </a:rPr>
              <a:t>nog</a:t>
            </a:r>
            <a:r>
              <a:rPr lang="en-US" dirty="0">
                <a:latin typeface="Scala Sans Pro"/>
                <a:ea typeface="Calibri"/>
                <a:cs typeface="Calibri"/>
              </a:rPr>
              <a:t> </a:t>
            </a:r>
            <a:r>
              <a:rPr lang="en-US" dirty="0" err="1">
                <a:latin typeface="Scala Sans Pro"/>
                <a:ea typeface="Calibri"/>
                <a:cs typeface="Calibri"/>
              </a:rPr>
              <a:t>eens</a:t>
            </a:r>
            <a:r>
              <a:rPr lang="en-US" dirty="0">
                <a:latin typeface="Scala Sans Pro"/>
                <a:ea typeface="Calibri"/>
                <a:cs typeface="Calibri"/>
              </a:rPr>
              <a:t> extra </a:t>
            </a:r>
            <a:r>
              <a:rPr lang="en-US" dirty="0" err="1">
                <a:latin typeface="Scala Sans Pro"/>
                <a:ea typeface="Calibri"/>
                <a:cs typeface="Calibri"/>
              </a:rPr>
              <a:t>herhalen</a:t>
            </a:r>
            <a:r>
              <a:rPr lang="en-US" dirty="0">
                <a:latin typeface="Scala Sans Pro"/>
                <a:ea typeface="Calibri"/>
                <a:cs typeface="Calibri"/>
              </a:rPr>
              <a:t>, of </a:t>
            </a:r>
            <a:r>
              <a:rPr lang="en-US" dirty="0" err="1">
                <a:latin typeface="Scala Sans Pro"/>
                <a:ea typeface="Calibri"/>
                <a:cs typeface="Calibri"/>
              </a:rPr>
              <a:t>juist</a:t>
            </a:r>
            <a:r>
              <a:rPr lang="en-US" dirty="0">
                <a:latin typeface="Scala Sans Pro"/>
                <a:ea typeface="Calibri"/>
                <a:cs typeface="Calibri"/>
              </a:rPr>
              <a:t> </a:t>
            </a:r>
            <a:r>
              <a:rPr lang="en-US" dirty="0" err="1">
                <a:latin typeface="Scala Sans Pro"/>
                <a:ea typeface="Calibri"/>
                <a:cs typeface="Calibri"/>
              </a:rPr>
              <a:t>sneller</a:t>
            </a:r>
            <a:r>
              <a:rPr lang="en-US" dirty="0">
                <a:latin typeface="Scala Sans Pro"/>
                <a:ea typeface="Calibri"/>
                <a:cs typeface="Calibri"/>
              </a:rPr>
              <a:t> door de </a:t>
            </a:r>
            <a:r>
              <a:rPr lang="en-US" dirty="0" err="1">
                <a:latin typeface="Scala Sans Pro"/>
                <a:ea typeface="Calibri"/>
                <a:cs typeface="Calibri"/>
              </a:rPr>
              <a:t>stof</a:t>
            </a:r>
            <a:r>
              <a:rPr lang="en-US" dirty="0">
                <a:latin typeface="Scala Sans Pro"/>
                <a:ea typeface="Calibri"/>
                <a:cs typeface="Calibri"/>
              </a:rPr>
              <a:t> </a:t>
            </a:r>
            <a:r>
              <a:rPr lang="en-US" dirty="0" err="1">
                <a:latin typeface="Scala Sans Pro"/>
                <a:ea typeface="Calibri"/>
                <a:cs typeface="Calibri"/>
              </a:rPr>
              <a:t>gaan</a:t>
            </a:r>
            <a:r>
              <a:rPr lang="en-US" dirty="0">
                <a:latin typeface="Scala Sans Pro"/>
                <a:ea typeface="Calibri"/>
                <a:cs typeface="Calibri"/>
              </a:rPr>
              <a:t> </a:t>
            </a:r>
            <a:r>
              <a:rPr lang="en-US" dirty="0" err="1">
                <a:latin typeface="Scala Sans Pro"/>
                <a:ea typeface="Calibri"/>
                <a:cs typeface="Calibri"/>
              </a:rPr>
              <a:t>omdat</a:t>
            </a:r>
            <a:r>
              <a:rPr lang="en-US" dirty="0">
                <a:latin typeface="Scala Sans Pro"/>
                <a:ea typeface="Calibri"/>
                <a:cs typeface="Calibri"/>
              </a:rPr>
              <a:t> de </a:t>
            </a:r>
            <a:r>
              <a:rPr lang="en-US" dirty="0" err="1">
                <a:latin typeface="Scala Sans Pro"/>
                <a:ea typeface="Calibri"/>
                <a:cs typeface="Calibri"/>
              </a:rPr>
              <a:t>kinderen</a:t>
            </a:r>
            <a:r>
              <a:rPr lang="en-US" dirty="0">
                <a:latin typeface="Scala Sans Pro"/>
                <a:ea typeface="Calibri"/>
                <a:cs typeface="Calibri"/>
              </a:rPr>
              <a:t> het al </a:t>
            </a:r>
            <a:r>
              <a:rPr lang="en-US" dirty="0" err="1">
                <a:latin typeface="Scala Sans Pro"/>
                <a:ea typeface="Calibri"/>
                <a:cs typeface="Calibri"/>
              </a:rPr>
              <a:t>snappen</a:t>
            </a:r>
            <a:r>
              <a:rPr lang="en-US" dirty="0">
                <a:latin typeface="Scala Sans Pro"/>
                <a:ea typeface="Calibri"/>
                <a:cs typeface="Calibri"/>
              </a:rPr>
              <a:t>. We </a:t>
            </a:r>
            <a:r>
              <a:rPr lang="en-US" dirty="0" err="1">
                <a:latin typeface="Scala Sans Pro"/>
                <a:ea typeface="Calibri"/>
                <a:cs typeface="Calibri"/>
              </a:rPr>
              <a:t>kunnen</a:t>
            </a:r>
            <a:r>
              <a:rPr lang="en-US" dirty="0">
                <a:latin typeface="Scala Sans Pro"/>
                <a:ea typeface="Calibri"/>
                <a:cs typeface="Calibri"/>
              </a:rPr>
              <a:t> het </a:t>
            </a:r>
            <a:r>
              <a:rPr lang="en-US" dirty="0" err="1">
                <a:latin typeface="Scala Sans Pro"/>
                <a:ea typeface="Calibri"/>
                <a:cs typeface="Calibri"/>
              </a:rPr>
              <a:t>ook</a:t>
            </a:r>
            <a:r>
              <a:rPr lang="en-US" dirty="0">
                <a:latin typeface="Scala Sans Pro"/>
                <a:ea typeface="Calibri"/>
                <a:cs typeface="Calibri"/>
              </a:rPr>
              <a:t> op </a:t>
            </a:r>
            <a:r>
              <a:rPr lang="en-US" dirty="0" err="1">
                <a:latin typeface="Scala Sans Pro"/>
                <a:ea typeface="Calibri"/>
                <a:cs typeface="Calibri"/>
              </a:rPr>
              <a:t>een</a:t>
            </a:r>
            <a:r>
              <a:rPr lang="en-US" dirty="0">
                <a:latin typeface="Scala Sans Pro"/>
                <a:ea typeface="Calibri"/>
                <a:cs typeface="Calibri"/>
              </a:rPr>
              <a:t> </a:t>
            </a:r>
            <a:r>
              <a:rPr lang="en-US" dirty="0" err="1">
                <a:latin typeface="Scala Sans Pro"/>
                <a:ea typeface="Calibri"/>
                <a:cs typeface="Calibri"/>
              </a:rPr>
              <a:t>manier</a:t>
            </a:r>
            <a:r>
              <a:rPr lang="en-US" dirty="0">
                <a:latin typeface="Scala Sans Pro"/>
                <a:ea typeface="Calibri"/>
                <a:cs typeface="Calibri"/>
              </a:rPr>
              <a:t> </a:t>
            </a:r>
            <a:r>
              <a:rPr lang="en-US" dirty="0" err="1">
                <a:latin typeface="Scala Sans Pro"/>
                <a:ea typeface="Calibri"/>
                <a:cs typeface="Calibri"/>
              </a:rPr>
              <a:t>doen</a:t>
            </a:r>
            <a:r>
              <a:rPr lang="en-US" dirty="0">
                <a:latin typeface="Scala Sans Pro"/>
                <a:ea typeface="Calibri"/>
                <a:cs typeface="Calibri"/>
              </a:rPr>
              <a:t> die </a:t>
            </a:r>
            <a:r>
              <a:rPr lang="en-US" dirty="0" err="1">
                <a:latin typeface="Scala Sans Pro"/>
                <a:ea typeface="Calibri"/>
                <a:cs typeface="Calibri"/>
              </a:rPr>
              <a:t>juist</a:t>
            </a:r>
            <a:r>
              <a:rPr lang="en-US" dirty="0">
                <a:latin typeface="Scala Sans Pro"/>
                <a:ea typeface="Calibri"/>
                <a:cs typeface="Calibri"/>
              </a:rPr>
              <a:t> past </a:t>
            </a:r>
            <a:r>
              <a:rPr lang="en-US" dirty="0" err="1">
                <a:latin typeface="Scala Sans Pro"/>
                <a:ea typeface="Calibri"/>
                <a:cs typeface="Calibri"/>
              </a:rPr>
              <a:t>bij</a:t>
            </a:r>
            <a:r>
              <a:rPr lang="en-US" dirty="0">
                <a:latin typeface="Scala Sans Pro"/>
                <a:ea typeface="Calibri"/>
                <a:cs typeface="Calibri"/>
              </a:rPr>
              <a:t> </a:t>
            </a:r>
            <a:r>
              <a:rPr lang="en-US" dirty="0" err="1">
                <a:latin typeface="Scala Sans Pro"/>
                <a:ea typeface="Calibri"/>
                <a:cs typeface="Calibri"/>
              </a:rPr>
              <a:t>uw</a:t>
            </a:r>
            <a:r>
              <a:rPr lang="en-US" dirty="0">
                <a:latin typeface="Scala Sans Pro"/>
                <a:ea typeface="Calibri"/>
                <a:cs typeface="Calibri"/>
              </a:rPr>
              <a:t> kind. Niet alle </a:t>
            </a:r>
            <a:r>
              <a:rPr lang="en-US" dirty="0" err="1">
                <a:latin typeface="Scala Sans Pro"/>
                <a:ea typeface="Calibri"/>
                <a:cs typeface="Calibri"/>
              </a:rPr>
              <a:t>kinderen</a:t>
            </a:r>
            <a:r>
              <a:rPr lang="en-US" dirty="0">
                <a:latin typeface="Scala Sans Pro"/>
                <a:ea typeface="Calibri"/>
                <a:cs typeface="Calibri"/>
              </a:rPr>
              <a:t> </a:t>
            </a:r>
            <a:r>
              <a:rPr lang="en-US" dirty="0" err="1">
                <a:latin typeface="Scala Sans Pro"/>
                <a:ea typeface="Calibri"/>
                <a:cs typeface="Calibri"/>
              </a:rPr>
              <a:t>leren</a:t>
            </a:r>
            <a:r>
              <a:rPr lang="en-US" dirty="0">
                <a:latin typeface="Scala Sans Pro"/>
                <a:ea typeface="Calibri"/>
                <a:cs typeface="Calibri"/>
              </a:rPr>
              <a:t> op </a:t>
            </a:r>
            <a:r>
              <a:rPr lang="en-US" dirty="0" err="1">
                <a:latin typeface="Scala Sans Pro"/>
                <a:ea typeface="Calibri"/>
                <a:cs typeface="Calibri"/>
              </a:rPr>
              <a:t>dezelfde</a:t>
            </a:r>
            <a:r>
              <a:rPr lang="en-US" dirty="0">
                <a:latin typeface="Scala Sans Pro"/>
                <a:ea typeface="Calibri"/>
                <a:cs typeface="Calibri"/>
              </a:rPr>
              <a:t> </a:t>
            </a:r>
            <a:r>
              <a:rPr lang="en-US" dirty="0" err="1">
                <a:latin typeface="Scala Sans Pro"/>
                <a:ea typeface="Calibri"/>
                <a:cs typeface="Calibri"/>
              </a:rPr>
              <a:t>manier</a:t>
            </a:r>
            <a:r>
              <a:rPr lang="en-US" dirty="0">
                <a:latin typeface="Scala Sans Pro"/>
                <a:ea typeface="Calibri"/>
                <a:cs typeface="Calibri"/>
              </a:rPr>
              <a:t>. </a:t>
            </a:r>
            <a:r>
              <a:rPr lang="en-US" dirty="0" err="1">
                <a:latin typeface="Scala Sans Pro"/>
                <a:ea typeface="Calibri"/>
                <a:cs typeface="Calibri"/>
              </a:rPr>
              <a:t>Leerkrachten</a:t>
            </a:r>
            <a:r>
              <a:rPr lang="en-US" dirty="0">
                <a:latin typeface="Scala Sans Pro"/>
                <a:ea typeface="Calibri"/>
                <a:cs typeface="Calibri"/>
              </a:rPr>
              <a:t> </a:t>
            </a:r>
            <a:r>
              <a:rPr lang="en-US" dirty="0" err="1">
                <a:latin typeface="Scala Sans Pro"/>
                <a:ea typeface="Calibri"/>
                <a:cs typeface="Calibri"/>
              </a:rPr>
              <a:t>plannen</a:t>
            </a:r>
            <a:r>
              <a:rPr lang="en-US" dirty="0">
                <a:latin typeface="Scala Sans Pro"/>
                <a:ea typeface="Calibri"/>
                <a:cs typeface="Calibri"/>
              </a:rPr>
              <a:t> </a:t>
            </a:r>
            <a:r>
              <a:rPr lang="en-US" dirty="0" err="1">
                <a:latin typeface="Scala Sans Pro"/>
                <a:ea typeface="Calibri"/>
                <a:cs typeface="Calibri"/>
              </a:rPr>
              <a:t>hun</a:t>
            </a:r>
            <a:r>
              <a:rPr lang="en-US" dirty="0">
                <a:latin typeface="Scala Sans Pro"/>
                <a:ea typeface="Calibri"/>
                <a:cs typeface="Calibri"/>
              </a:rPr>
              <a:t> lessen op basis van </a:t>
            </a:r>
            <a:r>
              <a:rPr lang="en-US" dirty="0" err="1">
                <a:latin typeface="Scala Sans Pro"/>
                <a:ea typeface="Calibri"/>
                <a:cs typeface="Calibri"/>
              </a:rPr>
              <a:t>observaties</a:t>
            </a:r>
            <a:r>
              <a:rPr lang="en-US" dirty="0">
                <a:latin typeface="Scala Sans Pro"/>
                <a:ea typeface="Calibri"/>
                <a:cs typeface="Calibri"/>
              </a:rPr>
              <a:t>, ze </a:t>
            </a:r>
            <a:r>
              <a:rPr lang="en-US" dirty="0" err="1">
                <a:latin typeface="Scala Sans Pro"/>
                <a:ea typeface="Calibri"/>
                <a:cs typeface="Calibri"/>
              </a:rPr>
              <a:t>kijken</a:t>
            </a:r>
            <a:r>
              <a:rPr lang="en-US" dirty="0">
                <a:latin typeface="Scala Sans Pro"/>
                <a:ea typeface="Calibri"/>
                <a:cs typeface="Calibri"/>
              </a:rPr>
              <a:t> </a:t>
            </a:r>
            <a:r>
              <a:rPr lang="en-US" dirty="0" err="1">
                <a:latin typeface="Scala Sans Pro"/>
                <a:ea typeface="Calibri"/>
                <a:cs typeface="Calibri"/>
              </a:rPr>
              <a:t>goed</a:t>
            </a:r>
            <a:r>
              <a:rPr lang="en-US" dirty="0">
                <a:latin typeface="Scala Sans Pro"/>
                <a:ea typeface="Calibri"/>
                <a:cs typeface="Calibri"/>
              </a:rPr>
              <a:t> </a:t>
            </a:r>
            <a:r>
              <a:rPr lang="en-US" dirty="0" err="1">
                <a:latin typeface="Scala Sans Pro"/>
                <a:ea typeface="Calibri"/>
                <a:cs typeface="Calibri"/>
              </a:rPr>
              <a:t>naar</a:t>
            </a:r>
            <a:r>
              <a:rPr lang="en-US" dirty="0">
                <a:latin typeface="Scala Sans Pro"/>
                <a:ea typeface="Calibri"/>
                <a:cs typeface="Calibri"/>
              </a:rPr>
              <a:t> wat </a:t>
            </a:r>
            <a:r>
              <a:rPr lang="en-US" dirty="0" err="1">
                <a:latin typeface="Scala Sans Pro"/>
                <a:ea typeface="Calibri"/>
                <a:cs typeface="Calibri"/>
              </a:rPr>
              <a:t>uw</a:t>
            </a:r>
            <a:r>
              <a:rPr lang="en-US" dirty="0">
                <a:latin typeface="Scala Sans Pro"/>
                <a:ea typeface="Calibri"/>
                <a:cs typeface="Calibri"/>
              </a:rPr>
              <a:t> kind </a:t>
            </a:r>
            <a:r>
              <a:rPr lang="en-US" dirty="0" err="1">
                <a:latin typeface="Scala Sans Pro"/>
                <a:ea typeface="Calibri"/>
                <a:cs typeface="Calibri"/>
              </a:rPr>
              <a:t>doet</a:t>
            </a:r>
            <a:r>
              <a:rPr lang="en-US" dirty="0">
                <a:latin typeface="Scala Sans Pro"/>
                <a:ea typeface="Calibri"/>
                <a:cs typeface="Calibri"/>
              </a:rPr>
              <a:t> </a:t>
            </a:r>
            <a:r>
              <a:rPr lang="en-US" dirty="0" err="1">
                <a:latin typeface="Scala Sans Pro"/>
                <a:ea typeface="Calibri"/>
                <a:cs typeface="Calibri"/>
              </a:rPr>
              <a:t>en</a:t>
            </a:r>
            <a:r>
              <a:rPr lang="en-US" dirty="0">
                <a:latin typeface="Scala Sans Pro"/>
                <a:ea typeface="Calibri"/>
                <a:cs typeface="Calibri"/>
              </a:rPr>
              <a:t> </a:t>
            </a:r>
            <a:r>
              <a:rPr lang="en-US" dirty="0" err="1">
                <a:latin typeface="Scala Sans Pro"/>
                <a:ea typeface="Calibri"/>
                <a:cs typeface="Calibri"/>
              </a:rPr>
              <a:t>nodig</a:t>
            </a:r>
            <a:r>
              <a:rPr lang="en-US" dirty="0">
                <a:latin typeface="Scala Sans Pro"/>
                <a:ea typeface="Calibri"/>
                <a:cs typeface="Calibri"/>
              </a:rPr>
              <a:t> </a:t>
            </a:r>
            <a:r>
              <a:rPr lang="en-US" dirty="0" err="1">
                <a:latin typeface="Scala Sans Pro"/>
                <a:ea typeface="Calibri"/>
                <a:cs typeface="Calibri"/>
              </a:rPr>
              <a:t>heeft</a:t>
            </a:r>
            <a:r>
              <a:rPr lang="en-US" dirty="0">
                <a:latin typeface="Scala Sans Pro"/>
                <a:ea typeface="Calibri"/>
                <a:cs typeface="Calibri"/>
              </a:rPr>
              <a:t>.</a:t>
            </a:r>
          </a:p>
          <a:p>
            <a:r>
              <a:rPr lang="en-US" dirty="0">
                <a:latin typeface="Scala Sans Pro"/>
                <a:ea typeface="Calibri"/>
                <a:cs typeface="Calibri"/>
              </a:rPr>
              <a:t>3. </a:t>
            </a:r>
            <a:r>
              <a:rPr lang="en-US" dirty="0" err="1">
                <a:latin typeface="Scala Sans Pro"/>
                <a:ea typeface="Calibri"/>
                <a:cs typeface="Calibri"/>
              </a:rPr>
              <a:t>Montessorionderwijs</a:t>
            </a:r>
            <a:r>
              <a:rPr lang="en-US" dirty="0">
                <a:latin typeface="Scala Sans Pro"/>
                <a:ea typeface="Calibri"/>
                <a:cs typeface="Calibri"/>
              </a:rPr>
              <a:t> </a:t>
            </a:r>
            <a:r>
              <a:rPr lang="en-US" dirty="0" err="1">
                <a:latin typeface="Scala Sans Pro"/>
                <a:ea typeface="Calibri"/>
                <a:cs typeface="Calibri"/>
              </a:rPr>
              <a:t>en</a:t>
            </a:r>
            <a:r>
              <a:rPr lang="en-US" dirty="0">
                <a:latin typeface="Scala Sans Pro"/>
                <a:ea typeface="Calibri"/>
                <a:cs typeface="Calibri"/>
              </a:rPr>
              <a:t> -</a:t>
            </a:r>
            <a:r>
              <a:rPr lang="en-US" dirty="0" err="1">
                <a:latin typeface="Scala Sans Pro"/>
                <a:ea typeface="Calibri"/>
                <a:cs typeface="Calibri"/>
              </a:rPr>
              <a:t>opvang</a:t>
            </a:r>
            <a:r>
              <a:rPr lang="en-US" dirty="0">
                <a:latin typeface="Scala Sans Pro"/>
                <a:ea typeface="Calibri"/>
                <a:cs typeface="Calibri"/>
              </a:rPr>
              <a:t> is in </a:t>
            </a:r>
            <a:r>
              <a:rPr lang="en-US" dirty="0" err="1">
                <a:latin typeface="Scala Sans Pro"/>
                <a:ea typeface="Calibri"/>
                <a:cs typeface="Calibri"/>
              </a:rPr>
              <a:t>principe</a:t>
            </a:r>
            <a:r>
              <a:rPr lang="en-US" dirty="0">
                <a:latin typeface="Scala Sans Pro"/>
                <a:ea typeface="Calibri"/>
                <a:cs typeface="Calibri"/>
              </a:rPr>
              <a:t> </a:t>
            </a:r>
            <a:r>
              <a:rPr lang="en-US" dirty="0" err="1">
                <a:latin typeface="Scala Sans Pro"/>
                <a:ea typeface="Calibri"/>
                <a:cs typeface="Calibri"/>
              </a:rPr>
              <a:t>passend</a:t>
            </a:r>
            <a:r>
              <a:rPr lang="en-US" dirty="0">
                <a:latin typeface="Scala Sans Pro"/>
                <a:ea typeface="Calibri"/>
                <a:cs typeface="Calibri"/>
              </a:rPr>
              <a:t> </a:t>
            </a:r>
            <a:r>
              <a:rPr lang="en-US" dirty="0" err="1">
                <a:latin typeface="Scala Sans Pro"/>
                <a:ea typeface="Calibri"/>
                <a:cs typeface="Calibri"/>
              </a:rPr>
              <a:t>voor</a:t>
            </a:r>
            <a:r>
              <a:rPr lang="en-US" dirty="0">
                <a:latin typeface="Scala Sans Pro"/>
                <a:ea typeface="Calibri"/>
                <a:cs typeface="Calibri"/>
              </a:rPr>
              <a:t> alle </a:t>
            </a:r>
            <a:r>
              <a:rPr lang="en-US" dirty="0" err="1">
                <a:latin typeface="Scala Sans Pro"/>
                <a:ea typeface="Calibri"/>
                <a:cs typeface="Calibri"/>
              </a:rPr>
              <a:t>kinderen</a:t>
            </a:r>
            <a:r>
              <a:rPr lang="en-US" dirty="0">
                <a:latin typeface="Scala Sans Pro"/>
                <a:ea typeface="Calibri"/>
                <a:cs typeface="Calibri"/>
              </a:rPr>
              <a:t>, </a:t>
            </a:r>
            <a:r>
              <a:rPr lang="en-US" dirty="0" err="1">
                <a:latin typeface="Scala Sans Pro"/>
                <a:ea typeface="Calibri"/>
                <a:cs typeface="Calibri"/>
              </a:rPr>
              <a:t>omdat</a:t>
            </a:r>
            <a:r>
              <a:rPr lang="en-US" dirty="0">
                <a:latin typeface="Scala Sans Pro"/>
                <a:ea typeface="Calibri"/>
                <a:cs typeface="Calibri"/>
              </a:rPr>
              <a:t> het </a:t>
            </a:r>
            <a:r>
              <a:rPr lang="en-US" dirty="0" err="1">
                <a:latin typeface="Scala Sans Pro"/>
                <a:ea typeface="Calibri"/>
                <a:cs typeface="Calibri"/>
              </a:rPr>
              <a:t>uitgangspunt</a:t>
            </a:r>
            <a:r>
              <a:rPr lang="en-US" dirty="0">
                <a:latin typeface="Scala Sans Pro"/>
                <a:ea typeface="Calibri"/>
                <a:cs typeface="Calibri"/>
              </a:rPr>
              <a:t> is om </a:t>
            </a:r>
            <a:r>
              <a:rPr lang="en-US" dirty="0" err="1">
                <a:latin typeface="Scala Sans Pro"/>
                <a:ea typeface="Calibri"/>
                <a:cs typeface="Calibri"/>
              </a:rPr>
              <a:t>aan</a:t>
            </a:r>
            <a:r>
              <a:rPr lang="en-US" dirty="0">
                <a:latin typeface="Scala Sans Pro"/>
                <a:ea typeface="Calibri"/>
                <a:cs typeface="Calibri"/>
              </a:rPr>
              <a:t> </a:t>
            </a:r>
            <a:r>
              <a:rPr lang="en-US" dirty="0" err="1">
                <a:latin typeface="Scala Sans Pro"/>
                <a:ea typeface="Calibri"/>
                <a:cs typeface="Calibri"/>
              </a:rPr>
              <a:t>te</a:t>
            </a:r>
            <a:r>
              <a:rPr lang="en-US" dirty="0">
                <a:latin typeface="Scala Sans Pro"/>
                <a:ea typeface="Calibri"/>
                <a:cs typeface="Calibri"/>
              </a:rPr>
              <a:t> </a:t>
            </a:r>
            <a:r>
              <a:rPr lang="en-US" dirty="0" err="1">
                <a:latin typeface="Scala Sans Pro"/>
                <a:ea typeface="Calibri"/>
                <a:cs typeface="Calibri"/>
              </a:rPr>
              <a:t>sluiten</a:t>
            </a:r>
            <a:r>
              <a:rPr lang="en-US" dirty="0">
                <a:latin typeface="Scala Sans Pro"/>
                <a:ea typeface="Calibri"/>
                <a:cs typeface="Calibri"/>
              </a:rPr>
              <a:t> </a:t>
            </a:r>
            <a:r>
              <a:rPr lang="en-US" dirty="0" err="1">
                <a:latin typeface="Scala Sans Pro"/>
                <a:ea typeface="Calibri"/>
                <a:cs typeface="Calibri"/>
              </a:rPr>
              <a:t>bij</a:t>
            </a:r>
            <a:r>
              <a:rPr lang="en-US" dirty="0">
                <a:latin typeface="Scala Sans Pro"/>
                <a:ea typeface="Calibri"/>
                <a:cs typeface="Calibri"/>
              </a:rPr>
              <a:t> de </a:t>
            </a:r>
            <a:r>
              <a:rPr lang="en-US" dirty="0" err="1">
                <a:latin typeface="Scala Sans Pro"/>
                <a:ea typeface="Calibri"/>
                <a:cs typeface="Calibri"/>
              </a:rPr>
              <a:t>behoeften</a:t>
            </a:r>
            <a:r>
              <a:rPr lang="en-US" dirty="0">
                <a:latin typeface="Scala Sans Pro"/>
                <a:ea typeface="Calibri"/>
                <a:cs typeface="Calibri"/>
              </a:rPr>
              <a:t> van </a:t>
            </a:r>
            <a:r>
              <a:rPr lang="en-US" dirty="0" err="1">
                <a:latin typeface="Scala Sans Pro"/>
                <a:ea typeface="Calibri"/>
                <a:cs typeface="Calibri"/>
              </a:rPr>
              <a:t>ieder</a:t>
            </a:r>
            <a:r>
              <a:rPr lang="en-US" dirty="0">
                <a:latin typeface="Scala Sans Pro"/>
                <a:ea typeface="Calibri"/>
                <a:cs typeface="Calibri"/>
              </a:rPr>
              <a:t> </a:t>
            </a:r>
            <a:r>
              <a:rPr lang="en-US" dirty="0" err="1">
                <a:latin typeface="Scala Sans Pro"/>
                <a:ea typeface="Calibri"/>
                <a:cs typeface="Calibri"/>
              </a:rPr>
              <a:t>individueel</a:t>
            </a:r>
            <a:r>
              <a:rPr lang="en-US" dirty="0">
                <a:latin typeface="Scala Sans Pro"/>
                <a:ea typeface="Calibri"/>
                <a:cs typeface="Calibri"/>
              </a:rPr>
              <a:t> kind. </a:t>
            </a:r>
          </a:p>
          <a:p>
            <a:r>
              <a:rPr lang="en-US" dirty="0">
                <a:latin typeface="Scala Sans Pro"/>
                <a:ea typeface="Calibri"/>
                <a:cs typeface="Calibri"/>
              </a:rPr>
              <a:t>4. </a:t>
            </a:r>
            <a:r>
              <a:rPr lang="en-US" dirty="0" err="1">
                <a:latin typeface="Scala Sans Pro"/>
                <a:ea typeface="Calibri"/>
                <a:cs typeface="Calibri"/>
              </a:rPr>
              <a:t>Uit</a:t>
            </a:r>
            <a:r>
              <a:rPr lang="en-US" dirty="0">
                <a:latin typeface="Scala Sans Pro"/>
                <a:ea typeface="Calibri"/>
                <a:cs typeface="Calibri"/>
              </a:rPr>
              <a:t> </a:t>
            </a:r>
            <a:r>
              <a:rPr lang="en-US" dirty="0" err="1">
                <a:latin typeface="Scala Sans Pro"/>
                <a:ea typeface="Calibri"/>
                <a:cs typeface="Calibri"/>
              </a:rPr>
              <a:t>verschillende</a:t>
            </a:r>
            <a:r>
              <a:rPr lang="en-US" dirty="0">
                <a:latin typeface="Scala Sans Pro"/>
                <a:ea typeface="Calibri"/>
                <a:cs typeface="Calibri"/>
              </a:rPr>
              <a:t> </a:t>
            </a:r>
            <a:r>
              <a:rPr lang="en-US" dirty="0" err="1">
                <a:latin typeface="Scala Sans Pro"/>
                <a:ea typeface="Calibri"/>
                <a:cs typeface="Calibri"/>
              </a:rPr>
              <a:t>internationale</a:t>
            </a:r>
            <a:r>
              <a:rPr lang="en-US" dirty="0">
                <a:latin typeface="Scala Sans Pro"/>
                <a:ea typeface="Calibri"/>
                <a:cs typeface="Calibri"/>
              </a:rPr>
              <a:t> </a:t>
            </a:r>
            <a:r>
              <a:rPr lang="en-US" dirty="0" err="1">
                <a:latin typeface="Scala Sans Pro"/>
                <a:ea typeface="Calibri"/>
                <a:cs typeface="Calibri"/>
              </a:rPr>
              <a:t>onderzoeken</a:t>
            </a:r>
            <a:r>
              <a:rPr lang="en-US" dirty="0">
                <a:latin typeface="Scala Sans Pro"/>
                <a:ea typeface="Calibri"/>
                <a:cs typeface="Calibri"/>
              </a:rPr>
              <a:t> </a:t>
            </a:r>
            <a:r>
              <a:rPr lang="en-US" dirty="0" err="1">
                <a:latin typeface="Scala Sans Pro"/>
                <a:ea typeface="Calibri"/>
                <a:cs typeface="Calibri"/>
              </a:rPr>
              <a:t>blijkt</a:t>
            </a:r>
            <a:r>
              <a:rPr lang="en-US" dirty="0">
                <a:latin typeface="Scala Sans Pro"/>
                <a:ea typeface="Calibri"/>
                <a:cs typeface="Calibri"/>
              </a:rPr>
              <a:t> </a:t>
            </a:r>
            <a:r>
              <a:rPr lang="en-US" dirty="0" err="1">
                <a:latin typeface="Scala Sans Pro"/>
                <a:ea typeface="Calibri"/>
                <a:cs typeface="Calibri"/>
              </a:rPr>
              <a:t>dat</a:t>
            </a:r>
            <a:r>
              <a:rPr lang="en-US" dirty="0">
                <a:latin typeface="Scala Sans Pro"/>
                <a:ea typeface="Calibri"/>
                <a:cs typeface="Calibri"/>
              </a:rPr>
              <a:t> </a:t>
            </a:r>
            <a:r>
              <a:rPr lang="en-US" dirty="0" err="1">
                <a:latin typeface="Scala Sans Pro"/>
                <a:ea typeface="Calibri"/>
                <a:cs typeface="Calibri"/>
              </a:rPr>
              <a:t>kinderen</a:t>
            </a:r>
            <a:r>
              <a:rPr lang="en-US" dirty="0">
                <a:latin typeface="Scala Sans Pro"/>
                <a:ea typeface="Calibri"/>
                <a:cs typeface="Calibri"/>
              </a:rPr>
              <a:t> </a:t>
            </a:r>
            <a:r>
              <a:rPr lang="en-US" dirty="0" err="1">
                <a:latin typeface="Scala Sans Pro"/>
                <a:ea typeface="Calibri"/>
                <a:cs typeface="Calibri"/>
              </a:rPr>
              <a:t>evenveel</a:t>
            </a:r>
            <a:r>
              <a:rPr lang="en-US" dirty="0">
                <a:latin typeface="Scala Sans Pro"/>
                <a:ea typeface="Calibri"/>
                <a:cs typeface="Calibri"/>
              </a:rPr>
              <a:t> of </a:t>
            </a:r>
            <a:r>
              <a:rPr lang="en-US" dirty="0" err="1">
                <a:latin typeface="Scala Sans Pro"/>
                <a:ea typeface="Calibri"/>
                <a:cs typeface="Calibri"/>
              </a:rPr>
              <a:t>juist</a:t>
            </a:r>
            <a:r>
              <a:rPr lang="en-US" dirty="0">
                <a:latin typeface="Scala Sans Pro"/>
                <a:ea typeface="Calibri"/>
                <a:cs typeface="Calibri"/>
              </a:rPr>
              <a:t> </a:t>
            </a:r>
            <a:r>
              <a:rPr lang="en-US" dirty="0" err="1">
                <a:latin typeface="Scala Sans Pro"/>
                <a:ea typeface="Calibri"/>
                <a:cs typeface="Calibri"/>
              </a:rPr>
              <a:t>betere</a:t>
            </a:r>
            <a:r>
              <a:rPr lang="en-US" dirty="0">
                <a:latin typeface="Scala Sans Pro"/>
                <a:ea typeface="Calibri"/>
                <a:cs typeface="Calibri"/>
              </a:rPr>
              <a:t> </a:t>
            </a:r>
            <a:r>
              <a:rPr lang="en-US" dirty="0" err="1">
                <a:latin typeface="Scala Sans Pro"/>
                <a:ea typeface="Calibri"/>
                <a:cs typeface="Calibri"/>
              </a:rPr>
              <a:t>resultaten</a:t>
            </a:r>
            <a:r>
              <a:rPr lang="en-US" dirty="0">
                <a:latin typeface="Scala Sans Pro"/>
                <a:ea typeface="Calibri"/>
                <a:cs typeface="Calibri"/>
              </a:rPr>
              <a:t> </a:t>
            </a:r>
            <a:r>
              <a:rPr lang="en-US" dirty="0" err="1">
                <a:latin typeface="Scala Sans Pro"/>
                <a:ea typeface="Calibri"/>
                <a:cs typeface="Calibri"/>
              </a:rPr>
              <a:t>halen</a:t>
            </a:r>
            <a:r>
              <a:rPr lang="en-US" dirty="0">
                <a:latin typeface="Scala Sans Pro"/>
                <a:ea typeface="Calibri"/>
                <a:cs typeface="Calibri"/>
              </a:rPr>
              <a:t> dan </a:t>
            </a:r>
            <a:r>
              <a:rPr lang="en-US" dirty="0" err="1">
                <a:latin typeface="Scala Sans Pro"/>
                <a:ea typeface="Calibri"/>
                <a:cs typeface="Calibri"/>
              </a:rPr>
              <a:t>kinderen</a:t>
            </a:r>
            <a:r>
              <a:rPr lang="en-US" dirty="0">
                <a:latin typeface="Scala Sans Pro"/>
                <a:ea typeface="Calibri"/>
                <a:cs typeface="Calibri"/>
              </a:rPr>
              <a:t> in het </a:t>
            </a:r>
            <a:r>
              <a:rPr lang="en-US" dirty="0" err="1">
                <a:latin typeface="Scala Sans Pro"/>
                <a:ea typeface="Calibri"/>
                <a:cs typeface="Calibri"/>
              </a:rPr>
              <a:t>regulier</a:t>
            </a:r>
            <a:r>
              <a:rPr lang="en-US" dirty="0">
                <a:latin typeface="Scala Sans Pro"/>
                <a:ea typeface="Calibri"/>
                <a:cs typeface="Calibri"/>
              </a:rPr>
              <a:t> </a:t>
            </a:r>
            <a:r>
              <a:rPr lang="en-US" dirty="0" err="1">
                <a:latin typeface="Scala Sans Pro"/>
                <a:ea typeface="Calibri"/>
                <a:cs typeface="Calibri"/>
              </a:rPr>
              <a:t>onderwijs</a:t>
            </a:r>
            <a:r>
              <a:rPr lang="en-US" dirty="0">
                <a:latin typeface="Scala Sans Pro"/>
                <a:ea typeface="Calibri"/>
                <a:cs typeface="Calibri"/>
              </a:rPr>
              <a:t>. Dit </a:t>
            </a:r>
            <a:r>
              <a:rPr lang="en-US" dirty="0" err="1">
                <a:latin typeface="Scala Sans Pro"/>
                <a:ea typeface="Calibri"/>
                <a:cs typeface="Calibri"/>
              </a:rPr>
              <a:t>geldt</a:t>
            </a:r>
            <a:r>
              <a:rPr lang="en-US" dirty="0">
                <a:latin typeface="Scala Sans Pro"/>
                <a:ea typeface="Calibri"/>
                <a:cs typeface="Calibri"/>
              </a:rPr>
              <a:t> </a:t>
            </a:r>
            <a:r>
              <a:rPr lang="en-US" dirty="0" err="1">
                <a:latin typeface="Scala Sans Pro"/>
                <a:ea typeface="Calibri"/>
                <a:cs typeface="Calibri"/>
              </a:rPr>
              <a:t>voor</a:t>
            </a:r>
            <a:r>
              <a:rPr lang="en-US" dirty="0">
                <a:latin typeface="Scala Sans Pro"/>
                <a:ea typeface="Calibri"/>
                <a:cs typeface="Calibri"/>
              </a:rPr>
              <a:t> taal, </a:t>
            </a:r>
            <a:r>
              <a:rPr lang="en-US" dirty="0" err="1">
                <a:latin typeface="Scala Sans Pro"/>
                <a:ea typeface="Calibri"/>
                <a:cs typeface="Calibri"/>
              </a:rPr>
              <a:t>rekenen</a:t>
            </a:r>
            <a:r>
              <a:rPr lang="en-US" dirty="0">
                <a:latin typeface="Scala Sans Pro"/>
                <a:ea typeface="Calibri"/>
                <a:cs typeface="Calibri"/>
              </a:rPr>
              <a:t> </a:t>
            </a:r>
            <a:r>
              <a:rPr lang="en-US" dirty="0" err="1">
                <a:latin typeface="Scala Sans Pro"/>
                <a:ea typeface="Calibri"/>
                <a:cs typeface="Calibri"/>
              </a:rPr>
              <a:t>en</a:t>
            </a:r>
            <a:r>
              <a:rPr lang="en-US" dirty="0">
                <a:latin typeface="Scala Sans Pro"/>
                <a:ea typeface="Calibri"/>
                <a:cs typeface="Calibri"/>
              </a:rPr>
              <a:t> </a:t>
            </a:r>
            <a:r>
              <a:rPr lang="en-US" dirty="0" err="1">
                <a:latin typeface="Scala Sans Pro"/>
                <a:ea typeface="Calibri"/>
                <a:cs typeface="Calibri"/>
              </a:rPr>
              <a:t>voor</a:t>
            </a:r>
            <a:r>
              <a:rPr lang="en-US" dirty="0">
                <a:latin typeface="Scala Sans Pro"/>
                <a:ea typeface="Calibri"/>
                <a:cs typeface="Calibri"/>
              </a:rPr>
              <a:t> </a:t>
            </a:r>
            <a:r>
              <a:rPr lang="en-US" dirty="0" err="1">
                <a:latin typeface="Scala Sans Pro"/>
                <a:ea typeface="Calibri"/>
                <a:cs typeface="Calibri"/>
              </a:rPr>
              <a:t>vaardigheden</a:t>
            </a:r>
            <a:r>
              <a:rPr lang="en-US" dirty="0">
                <a:latin typeface="Scala Sans Pro"/>
                <a:ea typeface="Calibri"/>
                <a:cs typeface="Calibri"/>
              </a:rPr>
              <a:t> </a:t>
            </a:r>
            <a:r>
              <a:rPr lang="en-US" dirty="0" err="1">
                <a:latin typeface="Scala Sans Pro"/>
                <a:ea typeface="Calibri"/>
                <a:cs typeface="Calibri"/>
              </a:rPr>
              <a:t>als</a:t>
            </a:r>
            <a:r>
              <a:rPr lang="en-US" dirty="0">
                <a:latin typeface="Scala Sans Pro"/>
                <a:ea typeface="Calibri"/>
                <a:cs typeface="Calibri"/>
              </a:rPr>
              <a:t> </a:t>
            </a:r>
            <a:r>
              <a:rPr lang="en-US" dirty="0" err="1">
                <a:latin typeface="Scala Sans Pro"/>
                <a:ea typeface="Calibri"/>
                <a:cs typeface="Calibri"/>
              </a:rPr>
              <a:t>plannen</a:t>
            </a:r>
            <a:r>
              <a:rPr lang="en-US" dirty="0">
                <a:latin typeface="Scala Sans Pro"/>
                <a:ea typeface="Calibri"/>
                <a:cs typeface="Calibri"/>
              </a:rPr>
              <a:t>, </a:t>
            </a:r>
            <a:r>
              <a:rPr lang="en-US" dirty="0" err="1">
                <a:latin typeface="Scala Sans Pro"/>
                <a:ea typeface="Calibri"/>
                <a:cs typeface="Calibri"/>
              </a:rPr>
              <a:t>motivatie</a:t>
            </a:r>
            <a:r>
              <a:rPr lang="en-US" dirty="0">
                <a:latin typeface="Scala Sans Pro"/>
                <a:ea typeface="Calibri"/>
                <a:cs typeface="Calibri"/>
              </a:rPr>
              <a:t> </a:t>
            </a:r>
            <a:r>
              <a:rPr lang="en-US" dirty="0" err="1">
                <a:latin typeface="Scala Sans Pro"/>
                <a:ea typeface="Calibri"/>
                <a:cs typeface="Calibri"/>
              </a:rPr>
              <a:t>en</a:t>
            </a:r>
            <a:r>
              <a:rPr lang="en-US" dirty="0">
                <a:latin typeface="Scala Sans Pro"/>
                <a:ea typeface="Calibri"/>
                <a:cs typeface="Calibri"/>
              </a:rPr>
              <a:t> </a:t>
            </a:r>
            <a:r>
              <a:rPr lang="en-US" dirty="0" err="1">
                <a:latin typeface="Scala Sans Pro"/>
                <a:ea typeface="Calibri"/>
                <a:cs typeface="Calibri"/>
              </a:rPr>
              <a:t>samenwerken</a:t>
            </a:r>
            <a:r>
              <a:rPr lang="en-US" dirty="0">
                <a:latin typeface="Scala Sans Pro"/>
                <a:ea typeface="Calibri"/>
                <a:cs typeface="Calibri"/>
              </a:rPr>
              <a:t>. Dit </a:t>
            </a:r>
            <a:r>
              <a:rPr lang="en-US" dirty="0" err="1">
                <a:latin typeface="Scala Sans Pro"/>
                <a:ea typeface="Calibri"/>
                <a:cs typeface="Calibri"/>
              </a:rPr>
              <a:t>valt</a:t>
            </a:r>
            <a:r>
              <a:rPr lang="en-US" dirty="0">
                <a:latin typeface="Scala Sans Pro"/>
                <a:ea typeface="Calibri"/>
                <a:cs typeface="Calibri"/>
              </a:rPr>
              <a:t> of </a:t>
            </a:r>
            <a:r>
              <a:rPr lang="en-US" dirty="0" err="1">
                <a:latin typeface="Scala Sans Pro"/>
                <a:ea typeface="Calibri"/>
                <a:cs typeface="Calibri"/>
              </a:rPr>
              <a:t>staat</a:t>
            </a:r>
            <a:r>
              <a:rPr lang="en-US" dirty="0">
                <a:latin typeface="Scala Sans Pro"/>
                <a:ea typeface="Calibri"/>
                <a:cs typeface="Calibri"/>
              </a:rPr>
              <a:t> </a:t>
            </a:r>
            <a:r>
              <a:rPr lang="en-US" dirty="0" err="1">
                <a:latin typeface="Scala Sans Pro"/>
                <a:ea typeface="Calibri"/>
                <a:cs typeface="Calibri"/>
              </a:rPr>
              <a:t>uiteraart</a:t>
            </a:r>
            <a:r>
              <a:rPr lang="en-US" dirty="0">
                <a:latin typeface="Scala Sans Pro"/>
                <a:ea typeface="Calibri"/>
                <a:cs typeface="Calibri"/>
              </a:rPr>
              <a:t> met </a:t>
            </a:r>
            <a:r>
              <a:rPr lang="en-US" dirty="0" err="1">
                <a:latin typeface="Scala Sans Pro"/>
                <a:ea typeface="Calibri"/>
                <a:cs typeface="Calibri"/>
              </a:rPr>
              <a:t>veel</a:t>
            </a:r>
            <a:r>
              <a:rPr lang="en-US" dirty="0">
                <a:latin typeface="Scala Sans Pro"/>
                <a:ea typeface="Calibri"/>
                <a:cs typeface="Calibri"/>
              </a:rPr>
              <a:t> </a:t>
            </a:r>
            <a:r>
              <a:rPr lang="en-US" dirty="0" err="1">
                <a:latin typeface="Scala Sans Pro"/>
                <a:ea typeface="Calibri"/>
                <a:cs typeface="Calibri"/>
              </a:rPr>
              <a:t>aspecten</a:t>
            </a:r>
            <a:r>
              <a:rPr lang="en-US" dirty="0">
                <a:latin typeface="Scala Sans Pro"/>
                <a:ea typeface="Calibri"/>
                <a:cs typeface="Calibri"/>
              </a:rPr>
              <a:t>. Maar </a:t>
            </a:r>
            <a:r>
              <a:rPr lang="en-US" dirty="0" err="1">
                <a:latin typeface="Scala Sans Pro"/>
                <a:ea typeface="Calibri"/>
                <a:cs typeface="Calibri"/>
              </a:rPr>
              <a:t>kinderen</a:t>
            </a:r>
            <a:r>
              <a:rPr lang="en-US" dirty="0">
                <a:latin typeface="Scala Sans Pro"/>
                <a:ea typeface="Calibri"/>
                <a:cs typeface="Calibri"/>
              </a:rPr>
              <a:t> </a:t>
            </a:r>
            <a:r>
              <a:rPr lang="en-US" dirty="0" err="1">
                <a:latin typeface="Scala Sans Pro"/>
                <a:ea typeface="Calibri"/>
                <a:cs typeface="Calibri"/>
              </a:rPr>
              <a:t>leren</a:t>
            </a:r>
            <a:r>
              <a:rPr lang="en-US" dirty="0">
                <a:latin typeface="Scala Sans Pro"/>
                <a:ea typeface="Calibri"/>
                <a:cs typeface="Calibri"/>
              </a:rPr>
              <a:t> </a:t>
            </a:r>
            <a:r>
              <a:rPr lang="en-US" dirty="0" err="1">
                <a:latin typeface="Scala Sans Pro"/>
                <a:ea typeface="Calibri"/>
                <a:cs typeface="Calibri"/>
              </a:rPr>
              <a:t>dus</a:t>
            </a:r>
            <a:r>
              <a:rPr lang="en-US" dirty="0">
                <a:latin typeface="Scala Sans Pro"/>
                <a:ea typeface="Calibri"/>
                <a:cs typeface="Calibri"/>
              </a:rPr>
              <a:t> </a:t>
            </a:r>
            <a:r>
              <a:rPr lang="en-US" dirty="0" err="1">
                <a:latin typeface="Scala Sans Pro"/>
                <a:ea typeface="Calibri"/>
                <a:cs typeface="Calibri"/>
              </a:rPr>
              <a:t>zeker</a:t>
            </a:r>
            <a:r>
              <a:rPr lang="en-US" dirty="0">
                <a:latin typeface="Scala Sans Pro"/>
                <a:ea typeface="Calibri"/>
                <a:cs typeface="Calibri"/>
              </a:rPr>
              <a:t> </a:t>
            </a:r>
            <a:r>
              <a:rPr lang="en-US" dirty="0" err="1">
                <a:latin typeface="Scala Sans Pro"/>
                <a:ea typeface="Calibri"/>
                <a:cs typeface="Calibri"/>
              </a:rPr>
              <a:t>niet</a:t>
            </a:r>
            <a:r>
              <a:rPr lang="en-US" dirty="0">
                <a:latin typeface="Scala Sans Pro"/>
                <a:ea typeface="Calibri"/>
                <a:cs typeface="Calibri"/>
              </a:rPr>
              <a:t> minder. </a:t>
            </a:r>
          </a:p>
        </p:txBody>
      </p:sp>
      <p:sp>
        <p:nvSpPr>
          <p:cNvPr id="4" name="Tijdelijke aanduiding voor dianummer 3"/>
          <p:cNvSpPr>
            <a:spLocks noGrp="1"/>
          </p:cNvSpPr>
          <p:nvPr>
            <p:ph type="sldNum" sz="quarter" idx="5"/>
          </p:nvPr>
        </p:nvSpPr>
        <p:spPr/>
        <p:txBody>
          <a:bodyPr/>
          <a:lstStyle/>
          <a:p>
            <a:fld id="{8D0A07AF-9E36-4308-949B-6EA6ED1F3CD5}" type="slidenum">
              <a:rPr lang="nl-NL" smtClean="0"/>
              <a:t>9</a:t>
            </a:fld>
            <a:endParaRPr lang="nl-NL"/>
          </a:p>
        </p:txBody>
      </p:sp>
    </p:spTree>
    <p:extLst>
      <p:ext uri="{BB962C8B-B14F-4D97-AF65-F5344CB8AC3E}">
        <p14:creationId xmlns:p14="http://schemas.microsoft.com/office/powerpoint/2010/main" val="387236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56A79-4B85-B35B-AF84-200582F6EC2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489E32E-AC09-9FC9-1CEC-7A2B53606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343C66A-2C92-258C-0492-EEAD30D2A721}"/>
              </a:ext>
            </a:extLst>
          </p:cNvPr>
          <p:cNvSpPr>
            <a:spLocks noGrp="1"/>
          </p:cNvSpPr>
          <p:nvPr>
            <p:ph type="dt" sz="half" idx="10"/>
          </p:nvPr>
        </p:nvSpPr>
        <p:spPr/>
        <p:txBody>
          <a:bodyPr/>
          <a:lstStyle/>
          <a:p>
            <a:fld id="{DC34928A-0B58-4E21-880C-0A6208CD955C}" type="datetimeFigureOut">
              <a:rPr lang="nl-NL" smtClean="0"/>
              <a:t>7-7-2026</a:t>
            </a:fld>
            <a:endParaRPr lang="nl-NL"/>
          </a:p>
        </p:txBody>
      </p:sp>
      <p:sp>
        <p:nvSpPr>
          <p:cNvPr id="5" name="Tijdelijke aanduiding voor voettekst 4">
            <a:extLst>
              <a:ext uri="{FF2B5EF4-FFF2-40B4-BE49-F238E27FC236}">
                <a16:creationId xmlns:a16="http://schemas.microsoft.com/office/drawing/2014/main" id="{ECCEDA0B-6B50-4D07-54E7-C71ECD0B7C4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72FD758-977E-741A-6ED4-E9021F203CE3}"/>
              </a:ext>
            </a:extLst>
          </p:cNvPr>
          <p:cNvSpPr>
            <a:spLocks noGrp="1"/>
          </p:cNvSpPr>
          <p:nvPr>
            <p:ph type="sldNum" sz="quarter" idx="12"/>
          </p:nvPr>
        </p:nvSpPr>
        <p:spPr/>
        <p:txBody>
          <a:bodyPr/>
          <a:lstStyle/>
          <a:p>
            <a:fld id="{7D08BA0C-D9E4-4D56-81A2-28F6BF464E3A}" type="slidenum">
              <a:rPr lang="nl-NL" smtClean="0"/>
              <a:t>‹#›</a:t>
            </a:fld>
            <a:endParaRPr lang="nl-NL"/>
          </a:p>
        </p:txBody>
      </p:sp>
    </p:spTree>
    <p:extLst>
      <p:ext uri="{BB962C8B-B14F-4D97-AF65-F5344CB8AC3E}">
        <p14:creationId xmlns:p14="http://schemas.microsoft.com/office/powerpoint/2010/main" val="2956798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7AE63-3772-354C-E6DF-342C8620AB4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2B04FD1-D2CA-AC7E-F07C-1AA1808F0A0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758B03-75C9-5AF9-8916-E59496EAC6CF}"/>
              </a:ext>
            </a:extLst>
          </p:cNvPr>
          <p:cNvSpPr>
            <a:spLocks noGrp="1"/>
          </p:cNvSpPr>
          <p:nvPr>
            <p:ph type="dt" sz="half" idx="10"/>
          </p:nvPr>
        </p:nvSpPr>
        <p:spPr/>
        <p:txBody>
          <a:bodyPr/>
          <a:lstStyle/>
          <a:p>
            <a:fld id="{DC34928A-0B58-4E21-880C-0A6208CD955C}" type="datetimeFigureOut">
              <a:rPr lang="nl-NL" smtClean="0"/>
              <a:t>7-7-2026</a:t>
            </a:fld>
            <a:endParaRPr lang="nl-NL"/>
          </a:p>
        </p:txBody>
      </p:sp>
      <p:sp>
        <p:nvSpPr>
          <p:cNvPr id="5" name="Tijdelijke aanduiding voor voettekst 4">
            <a:extLst>
              <a:ext uri="{FF2B5EF4-FFF2-40B4-BE49-F238E27FC236}">
                <a16:creationId xmlns:a16="http://schemas.microsoft.com/office/drawing/2014/main" id="{6FA0A661-ECEE-C6BC-60A9-4CC6882910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27DCFB8-92CD-9518-B00F-9F504C461803}"/>
              </a:ext>
            </a:extLst>
          </p:cNvPr>
          <p:cNvSpPr>
            <a:spLocks noGrp="1"/>
          </p:cNvSpPr>
          <p:nvPr>
            <p:ph type="sldNum" sz="quarter" idx="12"/>
          </p:nvPr>
        </p:nvSpPr>
        <p:spPr/>
        <p:txBody>
          <a:bodyPr/>
          <a:lstStyle/>
          <a:p>
            <a:fld id="{7D08BA0C-D9E4-4D56-81A2-28F6BF464E3A}" type="slidenum">
              <a:rPr lang="nl-NL" smtClean="0"/>
              <a:t>‹#›</a:t>
            </a:fld>
            <a:endParaRPr lang="nl-NL"/>
          </a:p>
        </p:txBody>
      </p:sp>
    </p:spTree>
    <p:extLst>
      <p:ext uri="{BB962C8B-B14F-4D97-AF65-F5344CB8AC3E}">
        <p14:creationId xmlns:p14="http://schemas.microsoft.com/office/powerpoint/2010/main" val="1246681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443FE0A-BB4C-4C9B-246F-5564E425DDE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D321B9D-4E67-2CFE-532D-8B1244491D9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D0F63EB-4E9F-EA21-2449-5B8B55A3726D}"/>
              </a:ext>
            </a:extLst>
          </p:cNvPr>
          <p:cNvSpPr>
            <a:spLocks noGrp="1"/>
          </p:cNvSpPr>
          <p:nvPr>
            <p:ph type="dt" sz="half" idx="10"/>
          </p:nvPr>
        </p:nvSpPr>
        <p:spPr/>
        <p:txBody>
          <a:bodyPr/>
          <a:lstStyle/>
          <a:p>
            <a:fld id="{DC34928A-0B58-4E21-880C-0A6208CD955C}" type="datetimeFigureOut">
              <a:rPr lang="nl-NL" smtClean="0"/>
              <a:t>7-7-2026</a:t>
            </a:fld>
            <a:endParaRPr lang="nl-NL"/>
          </a:p>
        </p:txBody>
      </p:sp>
      <p:sp>
        <p:nvSpPr>
          <p:cNvPr id="5" name="Tijdelijke aanduiding voor voettekst 4">
            <a:extLst>
              <a:ext uri="{FF2B5EF4-FFF2-40B4-BE49-F238E27FC236}">
                <a16:creationId xmlns:a16="http://schemas.microsoft.com/office/drawing/2014/main" id="{A95B040A-1BBF-6A87-C48E-02532BDB022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33BB28F-6E30-8710-7095-0298E3260D0D}"/>
              </a:ext>
            </a:extLst>
          </p:cNvPr>
          <p:cNvSpPr>
            <a:spLocks noGrp="1"/>
          </p:cNvSpPr>
          <p:nvPr>
            <p:ph type="sldNum" sz="quarter" idx="12"/>
          </p:nvPr>
        </p:nvSpPr>
        <p:spPr/>
        <p:txBody>
          <a:bodyPr/>
          <a:lstStyle/>
          <a:p>
            <a:fld id="{7D08BA0C-D9E4-4D56-81A2-28F6BF464E3A}" type="slidenum">
              <a:rPr lang="nl-NL" smtClean="0"/>
              <a:t>‹#›</a:t>
            </a:fld>
            <a:endParaRPr lang="nl-NL"/>
          </a:p>
        </p:txBody>
      </p:sp>
    </p:spTree>
    <p:extLst>
      <p:ext uri="{BB962C8B-B14F-4D97-AF65-F5344CB8AC3E}">
        <p14:creationId xmlns:p14="http://schemas.microsoft.com/office/powerpoint/2010/main" val="41729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90EAA-488E-F0AC-B061-C346267D95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C343963-BD0B-52AA-5BB5-88E259DF9DB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3946233-A5BD-CC2E-B87B-B96E0E999D00}"/>
              </a:ext>
            </a:extLst>
          </p:cNvPr>
          <p:cNvSpPr>
            <a:spLocks noGrp="1"/>
          </p:cNvSpPr>
          <p:nvPr>
            <p:ph type="dt" sz="half" idx="10"/>
          </p:nvPr>
        </p:nvSpPr>
        <p:spPr/>
        <p:txBody>
          <a:bodyPr/>
          <a:lstStyle/>
          <a:p>
            <a:fld id="{DC34928A-0B58-4E21-880C-0A6208CD955C}" type="datetimeFigureOut">
              <a:rPr lang="nl-NL" smtClean="0"/>
              <a:t>7-7-2026</a:t>
            </a:fld>
            <a:endParaRPr lang="nl-NL"/>
          </a:p>
        </p:txBody>
      </p:sp>
      <p:sp>
        <p:nvSpPr>
          <p:cNvPr id="5" name="Tijdelijke aanduiding voor voettekst 4">
            <a:extLst>
              <a:ext uri="{FF2B5EF4-FFF2-40B4-BE49-F238E27FC236}">
                <a16:creationId xmlns:a16="http://schemas.microsoft.com/office/drawing/2014/main" id="{8E3CF077-6B62-1A39-96D1-77FDE66FBA3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25DE0C8-56A5-009C-F95E-39FEED8C0C0C}"/>
              </a:ext>
            </a:extLst>
          </p:cNvPr>
          <p:cNvSpPr>
            <a:spLocks noGrp="1"/>
          </p:cNvSpPr>
          <p:nvPr>
            <p:ph type="sldNum" sz="quarter" idx="12"/>
          </p:nvPr>
        </p:nvSpPr>
        <p:spPr/>
        <p:txBody>
          <a:bodyPr/>
          <a:lstStyle/>
          <a:p>
            <a:fld id="{7D08BA0C-D9E4-4D56-81A2-28F6BF464E3A}" type="slidenum">
              <a:rPr lang="nl-NL" smtClean="0"/>
              <a:t>‹#›</a:t>
            </a:fld>
            <a:endParaRPr lang="nl-NL"/>
          </a:p>
        </p:txBody>
      </p:sp>
    </p:spTree>
    <p:extLst>
      <p:ext uri="{BB962C8B-B14F-4D97-AF65-F5344CB8AC3E}">
        <p14:creationId xmlns:p14="http://schemas.microsoft.com/office/powerpoint/2010/main" val="2427807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899D3-DB86-A8E3-9FEB-D12E9D426A6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8B4F235-4BDC-730F-E9E9-4AD111D72D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09E3EA8-1FDC-F3B0-1ACD-A669B3E0317F}"/>
              </a:ext>
            </a:extLst>
          </p:cNvPr>
          <p:cNvSpPr>
            <a:spLocks noGrp="1"/>
          </p:cNvSpPr>
          <p:nvPr>
            <p:ph type="dt" sz="half" idx="10"/>
          </p:nvPr>
        </p:nvSpPr>
        <p:spPr/>
        <p:txBody>
          <a:bodyPr/>
          <a:lstStyle/>
          <a:p>
            <a:fld id="{DC34928A-0B58-4E21-880C-0A6208CD955C}" type="datetimeFigureOut">
              <a:rPr lang="nl-NL" smtClean="0"/>
              <a:t>7-7-2026</a:t>
            </a:fld>
            <a:endParaRPr lang="nl-NL"/>
          </a:p>
        </p:txBody>
      </p:sp>
      <p:sp>
        <p:nvSpPr>
          <p:cNvPr id="5" name="Tijdelijke aanduiding voor voettekst 4">
            <a:extLst>
              <a:ext uri="{FF2B5EF4-FFF2-40B4-BE49-F238E27FC236}">
                <a16:creationId xmlns:a16="http://schemas.microsoft.com/office/drawing/2014/main" id="{48195295-43C3-602A-6556-D81DD3F976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EC68E67-AF59-532D-B35A-B91C08309C37}"/>
              </a:ext>
            </a:extLst>
          </p:cNvPr>
          <p:cNvSpPr>
            <a:spLocks noGrp="1"/>
          </p:cNvSpPr>
          <p:nvPr>
            <p:ph type="sldNum" sz="quarter" idx="12"/>
          </p:nvPr>
        </p:nvSpPr>
        <p:spPr/>
        <p:txBody>
          <a:bodyPr/>
          <a:lstStyle/>
          <a:p>
            <a:fld id="{7D08BA0C-D9E4-4D56-81A2-28F6BF464E3A}" type="slidenum">
              <a:rPr lang="nl-NL" smtClean="0"/>
              <a:t>‹#›</a:t>
            </a:fld>
            <a:endParaRPr lang="nl-NL"/>
          </a:p>
        </p:txBody>
      </p:sp>
    </p:spTree>
    <p:extLst>
      <p:ext uri="{BB962C8B-B14F-4D97-AF65-F5344CB8AC3E}">
        <p14:creationId xmlns:p14="http://schemas.microsoft.com/office/powerpoint/2010/main" val="133560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8BF35-CE33-92F4-2602-06749BE7567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277E205-BBAB-7037-06A0-CE0AE073AC1E}"/>
              </a:ext>
            </a:extLst>
          </p:cNvPr>
          <p:cNvSpPr>
            <a:spLocks noGrp="1"/>
          </p:cNvSpPr>
          <p:nvPr>
            <p:ph sz="half" idx="1"/>
          </p:nvPr>
        </p:nvSpPr>
        <p:spPr>
          <a:xfrm>
            <a:off x="1349828" y="1825625"/>
            <a:ext cx="4669972"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C7B7B55-BB16-4248-6F01-0980090CD83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E9A41BD-BD07-27EB-91A1-5AD8ED7B8601}"/>
              </a:ext>
            </a:extLst>
          </p:cNvPr>
          <p:cNvSpPr>
            <a:spLocks noGrp="1"/>
          </p:cNvSpPr>
          <p:nvPr>
            <p:ph type="dt" sz="half" idx="10"/>
          </p:nvPr>
        </p:nvSpPr>
        <p:spPr/>
        <p:txBody>
          <a:bodyPr/>
          <a:lstStyle/>
          <a:p>
            <a:fld id="{DC34928A-0B58-4E21-880C-0A6208CD955C}" type="datetimeFigureOut">
              <a:rPr lang="nl-NL" smtClean="0"/>
              <a:t>7-7-2026</a:t>
            </a:fld>
            <a:endParaRPr lang="nl-NL"/>
          </a:p>
        </p:txBody>
      </p:sp>
      <p:sp>
        <p:nvSpPr>
          <p:cNvPr id="6" name="Tijdelijke aanduiding voor voettekst 5">
            <a:extLst>
              <a:ext uri="{FF2B5EF4-FFF2-40B4-BE49-F238E27FC236}">
                <a16:creationId xmlns:a16="http://schemas.microsoft.com/office/drawing/2014/main" id="{267B2F38-58B6-F6CF-088E-704B5A8B259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7D7E82-FB92-110B-D215-A62D62ACA610}"/>
              </a:ext>
            </a:extLst>
          </p:cNvPr>
          <p:cNvSpPr>
            <a:spLocks noGrp="1"/>
          </p:cNvSpPr>
          <p:nvPr>
            <p:ph type="sldNum" sz="quarter" idx="12"/>
          </p:nvPr>
        </p:nvSpPr>
        <p:spPr/>
        <p:txBody>
          <a:bodyPr/>
          <a:lstStyle/>
          <a:p>
            <a:fld id="{7D08BA0C-D9E4-4D56-81A2-28F6BF464E3A}" type="slidenum">
              <a:rPr lang="nl-NL" smtClean="0"/>
              <a:t>‹#›</a:t>
            </a:fld>
            <a:endParaRPr lang="nl-NL"/>
          </a:p>
        </p:txBody>
      </p:sp>
    </p:spTree>
    <p:extLst>
      <p:ext uri="{BB962C8B-B14F-4D97-AF65-F5344CB8AC3E}">
        <p14:creationId xmlns:p14="http://schemas.microsoft.com/office/powerpoint/2010/main" val="230105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32D4F-1ED1-FF82-C6DC-708C31DC4B1C}"/>
              </a:ext>
            </a:extLst>
          </p:cNvPr>
          <p:cNvSpPr>
            <a:spLocks noGrp="1"/>
          </p:cNvSpPr>
          <p:nvPr>
            <p:ph type="title"/>
          </p:nvPr>
        </p:nvSpPr>
        <p:spPr>
          <a:xfrm>
            <a:off x="1343890" y="365125"/>
            <a:ext cx="10011497"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B0F6279-ABA1-3DB4-27C7-3818B91B09F6}"/>
              </a:ext>
            </a:extLst>
          </p:cNvPr>
          <p:cNvSpPr>
            <a:spLocks noGrp="1"/>
          </p:cNvSpPr>
          <p:nvPr>
            <p:ph type="body" idx="1"/>
          </p:nvPr>
        </p:nvSpPr>
        <p:spPr>
          <a:xfrm>
            <a:off x="1343889" y="1681163"/>
            <a:ext cx="465368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E3E22D7-DE02-EAB9-02F3-EE4FDC2F2562}"/>
              </a:ext>
            </a:extLst>
          </p:cNvPr>
          <p:cNvSpPr>
            <a:spLocks noGrp="1"/>
          </p:cNvSpPr>
          <p:nvPr>
            <p:ph sz="half" idx="2"/>
          </p:nvPr>
        </p:nvSpPr>
        <p:spPr>
          <a:xfrm>
            <a:off x="1343888" y="2505075"/>
            <a:ext cx="46536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6B9D8AF-4753-FC26-7822-50CDCF7B40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D07F289-0D2A-67DD-9399-EFBCF9EE605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EEFC910-6E63-D48E-E531-089E53AA697E}"/>
              </a:ext>
            </a:extLst>
          </p:cNvPr>
          <p:cNvSpPr>
            <a:spLocks noGrp="1"/>
          </p:cNvSpPr>
          <p:nvPr>
            <p:ph type="dt" sz="half" idx="10"/>
          </p:nvPr>
        </p:nvSpPr>
        <p:spPr/>
        <p:txBody>
          <a:bodyPr/>
          <a:lstStyle/>
          <a:p>
            <a:fld id="{DC34928A-0B58-4E21-880C-0A6208CD955C}" type="datetimeFigureOut">
              <a:rPr lang="nl-NL" smtClean="0"/>
              <a:t>7-7-2026</a:t>
            </a:fld>
            <a:endParaRPr lang="nl-NL"/>
          </a:p>
        </p:txBody>
      </p:sp>
      <p:sp>
        <p:nvSpPr>
          <p:cNvPr id="8" name="Tijdelijke aanduiding voor voettekst 7">
            <a:extLst>
              <a:ext uri="{FF2B5EF4-FFF2-40B4-BE49-F238E27FC236}">
                <a16:creationId xmlns:a16="http://schemas.microsoft.com/office/drawing/2014/main" id="{4259DB53-3EFB-C670-83EB-8331362A8A0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5E7EB09-4028-0D1A-F40B-515AC4E7B012}"/>
              </a:ext>
            </a:extLst>
          </p:cNvPr>
          <p:cNvSpPr>
            <a:spLocks noGrp="1"/>
          </p:cNvSpPr>
          <p:nvPr>
            <p:ph type="sldNum" sz="quarter" idx="12"/>
          </p:nvPr>
        </p:nvSpPr>
        <p:spPr/>
        <p:txBody>
          <a:bodyPr/>
          <a:lstStyle/>
          <a:p>
            <a:fld id="{7D08BA0C-D9E4-4D56-81A2-28F6BF464E3A}" type="slidenum">
              <a:rPr lang="nl-NL" smtClean="0"/>
              <a:t>‹#›</a:t>
            </a:fld>
            <a:endParaRPr lang="nl-NL"/>
          </a:p>
        </p:txBody>
      </p:sp>
    </p:spTree>
    <p:extLst>
      <p:ext uri="{BB962C8B-B14F-4D97-AF65-F5344CB8AC3E}">
        <p14:creationId xmlns:p14="http://schemas.microsoft.com/office/powerpoint/2010/main" val="3172862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49DA7-E12A-311C-2860-41B9FEC820B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F7C7EFB-D63A-AF69-B7C0-799102DD9541}"/>
              </a:ext>
            </a:extLst>
          </p:cNvPr>
          <p:cNvSpPr>
            <a:spLocks noGrp="1"/>
          </p:cNvSpPr>
          <p:nvPr>
            <p:ph type="dt" sz="half" idx="10"/>
          </p:nvPr>
        </p:nvSpPr>
        <p:spPr/>
        <p:txBody>
          <a:bodyPr/>
          <a:lstStyle/>
          <a:p>
            <a:fld id="{DC34928A-0B58-4E21-880C-0A6208CD955C}" type="datetimeFigureOut">
              <a:rPr lang="nl-NL" smtClean="0"/>
              <a:t>7-7-2026</a:t>
            </a:fld>
            <a:endParaRPr lang="nl-NL"/>
          </a:p>
        </p:txBody>
      </p:sp>
      <p:sp>
        <p:nvSpPr>
          <p:cNvPr id="4" name="Tijdelijke aanduiding voor voettekst 3">
            <a:extLst>
              <a:ext uri="{FF2B5EF4-FFF2-40B4-BE49-F238E27FC236}">
                <a16:creationId xmlns:a16="http://schemas.microsoft.com/office/drawing/2014/main" id="{4F9AE75C-1998-C12C-92E9-5E40FD7C7C7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F507416-D381-6E1D-7FFC-22E6F6888963}"/>
              </a:ext>
            </a:extLst>
          </p:cNvPr>
          <p:cNvSpPr>
            <a:spLocks noGrp="1"/>
          </p:cNvSpPr>
          <p:nvPr>
            <p:ph type="sldNum" sz="quarter" idx="12"/>
          </p:nvPr>
        </p:nvSpPr>
        <p:spPr/>
        <p:txBody>
          <a:bodyPr/>
          <a:lstStyle/>
          <a:p>
            <a:fld id="{7D08BA0C-D9E4-4D56-81A2-28F6BF464E3A}" type="slidenum">
              <a:rPr lang="nl-NL" smtClean="0"/>
              <a:t>‹#›</a:t>
            </a:fld>
            <a:endParaRPr lang="nl-NL"/>
          </a:p>
        </p:txBody>
      </p:sp>
    </p:spTree>
    <p:extLst>
      <p:ext uri="{BB962C8B-B14F-4D97-AF65-F5344CB8AC3E}">
        <p14:creationId xmlns:p14="http://schemas.microsoft.com/office/powerpoint/2010/main" val="3690501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DF77C49-A40E-BB4B-6F46-341ADF8E67C6}"/>
              </a:ext>
            </a:extLst>
          </p:cNvPr>
          <p:cNvSpPr>
            <a:spLocks noGrp="1"/>
          </p:cNvSpPr>
          <p:nvPr>
            <p:ph type="dt" sz="half" idx="10"/>
          </p:nvPr>
        </p:nvSpPr>
        <p:spPr/>
        <p:txBody>
          <a:bodyPr/>
          <a:lstStyle/>
          <a:p>
            <a:fld id="{DC34928A-0B58-4E21-880C-0A6208CD955C}" type="datetimeFigureOut">
              <a:rPr lang="nl-NL" smtClean="0"/>
              <a:t>7-7-2026</a:t>
            </a:fld>
            <a:endParaRPr lang="nl-NL"/>
          </a:p>
        </p:txBody>
      </p:sp>
      <p:sp>
        <p:nvSpPr>
          <p:cNvPr id="3" name="Tijdelijke aanduiding voor voettekst 2">
            <a:extLst>
              <a:ext uri="{FF2B5EF4-FFF2-40B4-BE49-F238E27FC236}">
                <a16:creationId xmlns:a16="http://schemas.microsoft.com/office/drawing/2014/main" id="{906272C6-3656-4887-1181-81422A47C5F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E383177-AF33-C830-D0BB-F02212061725}"/>
              </a:ext>
            </a:extLst>
          </p:cNvPr>
          <p:cNvSpPr>
            <a:spLocks noGrp="1"/>
          </p:cNvSpPr>
          <p:nvPr>
            <p:ph type="sldNum" sz="quarter" idx="12"/>
          </p:nvPr>
        </p:nvSpPr>
        <p:spPr/>
        <p:txBody>
          <a:bodyPr/>
          <a:lstStyle/>
          <a:p>
            <a:fld id="{7D08BA0C-D9E4-4D56-81A2-28F6BF464E3A}" type="slidenum">
              <a:rPr lang="nl-NL" smtClean="0"/>
              <a:t>‹#›</a:t>
            </a:fld>
            <a:endParaRPr lang="nl-NL"/>
          </a:p>
        </p:txBody>
      </p:sp>
    </p:spTree>
    <p:extLst>
      <p:ext uri="{BB962C8B-B14F-4D97-AF65-F5344CB8AC3E}">
        <p14:creationId xmlns:p14="http://schemas.microsoft.com/office/powerpoint/2010/main" val="1671051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321D8-29A0-9A0E-5731-DEB4931C609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5A16D7C-C7B7-5A29-C8D0-9165DB2A9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E479EEF-D32F-9BF6-D6DF-F4BFACEBD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9779600-3097-CB9B-0386-E6E7FDCAAE65}"/>
              </a:ext>
            </a:extLst>
          </p:cNvPr>
          <p:cNvSpPr>
            <a:spLocks noGrp="1"/>
          </p:cNvSpPr>
          <p:nvPr>
            <p:ph type="dt" sz="half" idx="10"/>
          </p:nvPr>
        </p:nvSpPr>
        <p:spPr/>
        <p:txBody>
          <a:bodyPr/>
          <a:lstStyle/>
          <a:p>
            <a:fld id="{DC34928A-0B58-4E21-880C-0A6208CD955C}" type="datetimeFigureOut">
              <a:rPr lang="nl-NL" smtClean="0"/>
              <a:t>7-7-2026</a:t>
            </a:fld>
            <a:endParaRPr lang="nl-NL"/>
          </a:p>
        </p:txBody>
      </p:sp>
      <p:sp>
        <p:nvSpPr>
          <p:cNvPr id="6" name="Tijdelijke aanduiding voor voettekst 5">
            <a:extLst>
              <a:ext uri="{FF2B5EF4-FFF2-40B4-BE49-F238E27FC236}">
                <a16:creationId xmlns:a16="http://schemas.microsoft.com/office/drawing/2014/main" id="{14116923-C50E-BD8E-0461-E3EBA6F088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32A667F-A2FA-485A-654C-E32F172B02AE}"/>
              </a:ext>
            </a:extLst>
          </p:cNvPr>
          <p:cNvSpPr>
            <a:spLocks noGrp="1"/>
          </p:cNvSpPr>
          <p:nvPr>
            <p:ph type="sldNum" sz="quarter" idx="12"/>
          </p:nvPr>
        </p:nvSpPr>
        <p:spPr/>
        <p:txBody>
          <a:bodyPr/>
          <a:lstStyle/>
          <a:p>
            <a:fld id="{7D08BA0C-D9E4-4D56-81A2-28F6BF464E3A}" type="slidenum">
              <a:rPr lang="nl-NL" smtClean="0"/>
              <a:t>‹#›</a:t>
            </a:fld>
            <a:endParaRPr lang="nl-NL"/>
          </a:p>
        </p:txBody>
      </p:sp>
    </p:spTree>
    <p:extLst>
      <p:ext uri="{BB962C8B-B14F-4D97-AF65-F5344CB8AC3E}">
        <p14:creationId xmlns:p14="http://schemas.microsoft.com/office/powerpoint/2010/main" val="874793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E1D1E-5A05-40C9-10B0-7DF001B867B7}"/>
              </a:ext>
            </a:extLst>
          </p:cNvPr>
          <p:cNvSpPr>
            <a:spLocks noGrp="1"/>
          </p:cNvSpPr>
          <p:nvPr>
            <p:ph type="title"/>
          </p:nvPr>
        </p:nvSpPr>
        <p:spPr>
          <a:xfrm>
            <a:off x="1454727" y="457200"/>
            <a:ext cx="3317298"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FB7C2EB-5647-506F-5FD3-73C1BDC68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2185453-8EB7-327F-FD95-FAFD1D681D08}"/>
              </a:ext>
            </a:extLst>
          </p:cNvPr>
          <p:cNvSpPr>
            <a:spLocks noGrp="1"/>
          </p:cNvSpPr>
          <p:nvPr>
            <p:ph type="body" sz="half" idx="2"/>
          </p:nvPr>
        </p:nvSpPr>
        <p:spPr>
          <a:xfrm>
            <a:off x="1257878" y="229711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2A00F28-12D0-E78C-049D-6508148EC229}"/>
              </a:ext>
            </a:extLst>
          </p:cNvPr>
          <p:cNvSpPr>
            <a:spLocks noGrp="1"/>
          </p:cNvSpPr>
          <p:nvPr>
            <p:ph type="dt" sz="half" idx="10"/>
          </p:nvPr>
        </p:nvSpPr>
        <p:spPr/>
        <p:txBody>
          <a:bodyPr/>
          <a:lstStyle/>
          <a:p>
            <a:fld id="{DC34928A-0B58-4E21-880C-0A6208CD955C}" type="datetimeFigureOut">
              <a:rPr lang="nl-NL" smtClean="0"/>
              <a:t>7-7-2026</a:t>
            </a:fld>
            <a:endParaRPr lang="nl-NL"/>
          </a:p>
        </p:txBody>
      </p:sp>
      <p:sp>
        <p:nvSpPr>
          <p:cNvPr id="6" name="Tijdelijke aanduiding voor voettekst 5">
            <a:extLst>
              <a:ext uri="{FF2B5EF4-FFF2-40B4-BE49-F238E27FC236}">
                <a16:creationId xmlns:a16="http://schemas.microsoft.com/office/drawing/2014/main" id="{7B1EB8C2-15EA-4BBE-0FE1-664E5FED51D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3402493-E133-2D94-6A27-87D538107FCE}"/>
              </a:ext>
            </a:extLst>
          </p:cNvPr>
          <p:cNvSpPr>
            <a:spLocks noGrp="1"/>
          </p:cNvSpPr>
          <p:nvPr>
            <p:ph type="sldNum" sz="quarter" idx="12"/>
          </p:nvPr>
        </p:nvSpPr>
        <p:spPr/>
        <p:txBody>
          <a:bodyPr/>
          <a:lstStyle/>
          <a:p>
            <a:fld id="{7D08BA0C-D9E4-4D56-81A2-28F6BF464E3A}" type="slidenum">
              <a:rPr lang="nl-NL" smtClean="0"/>
              <a:t>‹#›</a:t>
            </a:fld>
            <a:endParaRPr lang="nl-NL"/>
          </a:p>
        </p:txBody>
      </p:sp>
    </p:spTree>
    <p:extLst>
      <p:ext uri="{BB962C8B-B14F-4D97-AF65-F5344CB8AC3E}">
        <p14:creationId xmlns:p14="http://schemas.microsoft.com/office/powerpoint/2010/main" val="3098491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16F574E-CA6A-BC72-CF5C-9200E46B06C4}"/>
              </a:ext>
            </a:extLst>
          </p:cNvPr>
          <p:cNvSpPr>
            <a:spLocks noGrp="1"/>
          </p:cNvSpPr>
          <p:nvPr>
            <p:ph type="title"/>
          </p:nvPr>
        </p:nvSpPr>
        <p:spPr>
          <a:xfrm>
            <a:off x="1349828" y="365125"/>
            <a:ext cx="10003971" cy="1325563"/>
          </a:xfrm>
          <a:prstGeom prst="rect">
            <a:avLst/>
          </a:prstGeom>
        </p:spPr>
        <p:txBody>
          <a:bodyPr vert="horz" lIns="91440" tIns="45720" rIns="91440" bIns="45720" rtlCol="0" anchor="ctr">
            <a:normAutofit/>
          </a:bodyPr>
          <a:lstStyle/>
          <a:p>
            <a:endParaRPr lang="nl-NL"/>
          </a:p>
        </p:txBody>
      </p:sp>
      <p:sp>
        <p:nvSpPr>
          <p:cNvPr id="3" name="Tijdelijke aanduiding voor tekst 2">
            <a:extLst>
              <a:ext uri="{FF2B5EF4-FFF2-40B4-BE49-F238E27FC236}">
                <a16:creationId xmlns:a16="http://schemas.microsoft.com/office/drawing/2014/main" id="{D88E7486-A04B-DF89-4A1A-95A160E2C561}"/>
              </a:ext>
            </a:extLst>
          </p:cNvPr>
          <p:cNvSpPr>
            <a:spLocks noGrp="1"/>
          </p:cNvSpPr>
          <p:nvPr>
            <p:ph type="body" idx="1"/>
          </p:nvPr>
        </p:nvSpPr>
        <p:spPr>
          <a:xfrm>
            <a:off x="1349828" y="1825625"/>
            <a:ext cx="10003972"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AE1F765-65C7-F17D-29D6-F4DE314C0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34928A-0B58-4E21-880C-0A6208CD955C}" type="datetimeFigureOut">
              <a:rPr lang="nl-NL" smtClean="0"/>
              <a:t>7-7-2026</a:t>
            </a:fld>
            <a:endParaRPr lang="nl-NL"/>
          </a:p>
        </p:txBody>
      </p:sp>
      <p:sp>
        <p:nvSpPr>
          <p:cNvPr id="5" name="Tijdelijke aanduiding voor voettekst 4">
            <a:extLst>
              <a:ext uri="{FF2B5EF4-FFF2-40B4-BE49-F238E27FC236}">
                <a16:creationId xmlns:a16="http://schemas.microsoft.com/office/drawing/2014/main" id="{AEF8A591-F960-50B9-E1B6-0677AD08B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0174CD4B-45DD-A239-B59B-DAA550517E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08BA0C-D9E4-4D56-81A2-28F6BF464E3A}" type="slidenum">
              <a:rPr lang="nl-NL" smtClean="0"/>
              <a:t>‹#›</a:t>
            </a:fld>
            <a:endParaRPr lang="nl-NL"/>
          </a:p>
        </p:txBody>
      </p:sp>
      <p:pic>
        <p:nvPicPr>
          <p:cNvPr id="7" name="Afbeelding 6" descr="Afbeelding met tekst, Lettertype, poster, Graphics&#10;&#10;Door AI gegenereerde inhoud is mogelijk onjuist.">
            <a:extLst>
              <a:ext uri="{FF2B5EF4-FFF2-40B4-BE49-F238E27FC236}">
                <a16:creationId xmlns:a16="http://schemas.microsoft.com/office/drawing/2014/main" id="{9DDCB960-32E4-419A-4DFC-33FA953B08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6571" y="0"/>
            <a:ext cx="1023257" cy="2147162"/>
          </a:xfrm>
          <a:prstGeom prst="rect">
            <a:avLst/>
          </a:prstGeom>
        </p:spPr>
      </p:pic>
    </p:spTree>
    <p:extLst>
      <p:ext uri="{BB962C8B-B14F-4D97-AF65-F5344CB8AC3E}">
        <p14:creationId xmlns:p14="http://schemas.microsoft.com/office/powerpoint/2010/main" val="2018055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Scala Sans Pro" panose="0200050304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la Sans Pro" panose="02000503040000020003"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la Sans Pro" panose="02000503040000020003"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la Sans Pro" panose="02000503040000020003"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la Sans Pro" panose="02000503040000020003"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la Sans Pro" panose="02000503040000020003"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EC4C7-B33F-DBC1-995B-BD6875684DBC}"/>
              </a:ext>
            </a:extLst>
          </p:cNvPr>
          <p:cNvSpPr>
            <a:spLocks noGrp="1"/>
          </p:cNvSpPr>
          <p:nvPr>
            <p:ph type="ctrTitle"/>
          </p:nvPr>
        </p:nvSpPr>
        <p:spPr>
          <a:xfrm>
            <a:off x="1524000" y="2235200"/>
            <a:ext cx="9144000" cy="2387600"/>
          </a:xfrm>
        </p:spPr>
        <p:txBody>
          <a:bodyPr/>
          <a:lstStyle/>
          <a:p>
            <a:r>
              <a:rPr lang="nl-NL">
                <a:latin typeface="Scala Sans Pro"/>
              </a:rPr>
              <a:t>Montessoriopvoeding- en onderwijs</a:t>
            </a:r>
            <a:endParaRPr lang="nl-NL" i="1">
              <a:solidFill>
                <a:srgbClr val="EF4035"/>
              </a:solidFill>
              <a:latin typeface="Scala Sans Pro"/>
            </a:endParaRPr>
          </a:p>
        </p:txBody>
      </p:sp>
    </p:spTree>
    <p:extLst>
      <p:ext uri="{BB962C8B-B14F-4D97-AF65-F5344CB8AC3E}">
        <p14:creationId xmlns:p14="http://schemas.microsoft.com/office/powerpoint/2010/main" val="3983747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083A1-A941-A73C-DB89-38F8D69D4E98}"/>
              </a:ext>
            </a:extLst>
          </p:cNvPr>
          <p:cNvSpPr>
            <a:spLocks noGrp="1"/>
          </p:cNvSpPr>
          <p:nvPr>
            <p:ph type="title"/>
          </p:nvPr>
        </p:nvSpPr>
        <p:spPr>
          <a:xfrm>
            <a:off x="1349828" y="365125"/>
            <a:ext cx="10003971" cy="1325563"/>
          </a:xfrm>
        </p:spPr>
        <p:txBody>
          <a:bodyPr anchor="ctr">
            <a:normAutofit/>
          </a:bodyPr>
          <a:lstStyle/>
          <a:p>
            <a:r>
              <a:rPr lang="nl-NL">
                <a:latin typeface="Scala Sans Pro"/>
              </a:rPr>
              <a:t>Over Dr. Maria Montessori </a:t>
            </a:r>
          </a:p>
        </p:txBody>
      </p:sp>
      <p:sp>
        <p:nvSpPr>
          <p:cNvPr id="3" name="Tijdelijke aanduiding voor inhoud 2">
            <a:extLst>
              <a:ext uri="{FF2B5EF4-FFF2-40B4-BE49-F238E27FC236}">
                <a16:creationId xmlns:a16="http://schemas.microsoft.com/office/drawing/2014/main" id="{7F49FE82-CA1B-F63B-DE95-F37B72164B81}"/>
              </a:ext>
            </a:extLst>
          </p:cNvPr>
          <p:cNvSpPr>
            <a:spLocks noGrp="1"/>
          </p:cNvSpPr>
          <p:nvPr>
            <p:ph sz="half" idx="1"/>
          </p:nvPr>
        </p:nvSpPr>
        <p:spPr>
          <a:xfrm>
            <a:off x="1349828" y="1739361"/>
            <a:ext cx="4828122" cy="4768281"/>
          </a:xfrm>
        </p:spPr>
        <p:txBody>
          <a:bodyPr vert="horz" lIns="91440" tIns="45720" rIns="91440" bIns="45720" rtlCol="0" anchor="t">
            <a:normAutofit/>
          </a:bodyPr>
          <a:lstStyle/>
          <a:p>
            <a:pPr>
              <a:buNone/>
            </a:pPr>
            <a:endParaRPr lang="nl-NL" sz="1800"/>
          </a:p>
          <a:p>
            <a:pPr>
              <a:buNone/>
            </a:pPr>
            <a:r>
              <a:rPr lang="nl-NL" sz="1800">
                <a:latin typeface="Scala Sans Pro"/>
              </a:rPr>
              <a:t>Dr. Maria Montessori  (1870-1952) was een </a:t>
            </a:r>
            <a:r>
              <a:rPr lang="nl-NL" sz="1800" dirty="0">
                <a:latin typeface="Scala Sans Pro"/>
              </a:rPr>
              <a:t>Italiaanse arts en pedagoog met een duidelijke én bewezen visie op onderwijs.</a:t>
            </a:r>
          </a:p>
          <a:p>
            <a:pPr>
              <a:buNone/>
            </a:pPr>
            <a:r>
              <a:rPr lang="nl-NL" sz="1800"/>
              <a:t>Haar uitgangspunt? Kinderen kunnen én willen leren. Simpelweg omdat ze van nature nieuwsgierig zijn en zich willen ontwikkelen.</a:t>
            </a:r>
          </a:p>
          <a:p>
            <a:pPr>
              <a:buNone/>
            </a:pPr>
            <a:r>
              <a:rPr lang="nl-NL" sz="1800" dirty="0">
                <a:latin typeface="Scala Sans Pro"/>
              </a:rPr>
              <a:t>Dit gebeurt niet vanzelf. Daar is een omgeving voor nodig die kinderen uitdaagt en stimuleert. </a:t>
            </a:r>
            <a:r>
              <a:rPr lang="nl-NL" sz="1800">
                <a:latin typeface="Scala Sans Pro"/>
              </a:rPr>
              <a:t>Die omgeving noemen wij de voorbereide </a:t>
            </a:r>
            <a:r>
              <a:rPr lang="nl-NL" sz="1800" dirty="0">
                <a:latin typeface="Scala Sans Pro"/>
              </a:rPr>
              <a:t>omgeving.</a:t>
            </a:r>
            <a:endParaRPr lang="nl-NL" sz="1800" dirty="0"/>
          </a:p>
          <a:p>
            <a:pPr>
              <a:buNone/>
            </a:pPr>
            <a:endParaRPr lang="nl-NL" sz="1800">
              <a:solidFill>
                <a:srgbClr val="EF4035"/>
              </a:solidFill>
              <a:latin typeface="Scala Sans Pro"/>
            </a:endParaRPr>
          </a:p>
          <a:p>
            <a:pPr>
              <a:buNone/>
            </a:pPr>
            <a:endParaRPr lang="nl-NL" sz="1800"/>
          </a:p>
          <a:p>
            <a:pPr marL="0" indent="0">
              <a:buNone/>
            </a:pPr>
            <a:endParaRPr lang="nl-NL" sz="1800"/>
          </a:p>
        </p:txBody>
      </p:sp>
      <p:pic>
        <p:nvPicPr>
          <p:cNvPr id="4" name="Afbeelding 3" descr="Afbeelding met Menselijk gezicht, portret, persoon, kleding&#10;&#10;Door AI gegenereerde inhoud is mogelijk onjuist.">
            <a:extLst>
              <a:ext uri="{FF2B5EF4-FFF2-40B4-BE49-F238E27FC236}">
                <a16:creationId xmlns:a16="http://schemas.microsoft.com/office/drawing/2014/main" id="{D78AE234-0FB1-E86F-2556-3D58163D8F11}"/>
              </a:ext>
            </a:extLst>
          </p:cNvPr>
          <p:cNvPicPr>
            <a:picLocks noChangeAspect="1"/>
          </p:cNvPicPr>
          <p:nvPr/>
        </p:nvPicPr>
        <p:blipFill>
          <a:blip r:embed="rId3"/>
          <a:srcRect t="12759" b="24259"/>
          <a:stretch>
            <a:fillRect/>
          </a:stretch>
        </p:blipFill>
        <p:spPr>
          <a:xfrm>
            <a:off x="6172200" y="1825625"/>
            <a:ext cx="5181600" cy="4351338"/>
          </a:xfrm>
          <a:prstGeom prst="rect">
            <a:avLst/>
          </a:prstGeom>
          <a:noFill/>
        </p:spPr>
      </p:pic>
    </p:spTree>
    <p:extLst>
      <p:ext uri="{BB962C8B-B14F-4D97-AF65-F5344CB8AC3E}">
        <p14:creationId xmlns:p14="http://schemas.microsoft.com/office/powerpoint/2010/main" val="279351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8B56A5-C4E7-30C8-6969-75C4074A7D56}"/>
              </a:ext>
            </a:extLst>
          </p:cNvPr>
          <p:cNvSpPr>
            <a:spLocks noGrp="1"/>
          </p:cNvSpPr>
          <p:nvPr>
            <p:ph type="title"/>
          </p:nvPr>
        </p:nvSpPr>
        <p:spPr>
          <a:xfrm>
            <a:off x="1349828" y="365125"/>
            <a:ext cx="10003971" cy="1325563"/>
          </a:xfrm>
        </p:spPr>
        <p:txBody>
          <a:bodyPr anchor="ctr">
            <a:normAutofit/>
          </a:bodyPr>
          <a:lstStyle/>
          <a:p>
            <a:r>
              <a:rPr lang="nl-NL">
                <a:latin typeface="Scala Sans Pro"/>
              </a:rPr>
              <a:t>Voorbereide omgeving </a:t>
            </a:r>
            <a:endParaRPr lang="nl-NL"/>
          </a:p>
        </p:txBody>
      </p:sp>
      <p:sp>
        <p:nvSpPr>
          <p:cNvPr id="3" name="Tijdelijke aanduiding voor inhoud 2">
            <a:extLst>
              <a:ext uri="{FF2B5EF4-FFF2-40B4-BE49-F238E27FC236}">
                <a16:creationId xmlns:a16="http://schemas.microsoft.com/office/drawing/2014/main" id="{F2C8B546-A489-8E38-9FA5-EBF19E947C2E}"/>
              </a:ext>
            </a:extLst>
          </p:cNvPr>
          <p:cNvSpPr>
            <a:spLocks noGrp="1"/>
          </p:cNvSpPr>
          <p:nvPr>
            <p:ph sz="half" idx="1"/>
          </p:nvPr>
        </p:nvSpPr>
        <p:spPr>
          <a:xfrm>
            <a:off x="1349828" y="1827627"/>
            <a:ext cx="4998420" cy="4723205"/>
          </a:xfrm>
        </p:spPr>
        <p:txBody>
          <a:bodyPr vert="horz" lIns="91440" tIns="45720" rIns="91440" bIns="45720" rtlCol="0" anchor="t">
            <a:normAutofit/>
          </a:bodyPr>
          <a:lstStyle/>
          <a:p>
            <a:pPr marL="0" indent="0">
              <a:buNone/>
            </a:pPr>
            <a:r>
              <a:rPr lang="nl-NL" sz="2000" dirty="0">
                <a:latin typeface="Scala Sans Pro"/>
              </a:rPr>
              <a:t>Dit is de ruimte, binnen en buiten, waarin het </a:t>
            </a:r>
            <a:r>
              <a:rPr lang="nl-NL" sz="2000">
                <a:latin typeface="Scala Sans Pro"/>
              </a:rPr>
              <a:t>kind geprikkeld en uitgedaagd wordt om</a:t>
            </a:r>
            <a:r>
              <a:rPr lang="nl-NL" sz="2000" dirty="0">
                <a:latin typeface="Scala Sans Pro"/>
              </a:rPr>
              <a:t> bezig te zijn, te leren en zich te ontwikkelen. </a:t>
            </a:r>
            <a:endParaRPr lang="en-US" sz="2000" dirty="0"/>
          </a:p>
          <a:p>
            <a:pPr marL="0" indent="0">
              <a:buNone/>
            </a:pPr>
            <a:r>
              <a:rPr lang="nl-NL" sz="2000" dirty="0">
                <a:latin typeface="Scala Sans Pro"/>
              </a:rPr>
              <a:t>In het kort is dit alles wat het kind ziet en </a:t>
            </a:r>
            <a:r>
              <a:rPr lang="nl-NL" sz="2000">
                <a:latin typeface="Scala Sans Pro"/>
              </a:rPr>
              <a:t>ervaart. De ruimte, kasten, materialen en </a:t>
            </a:r>
            <a:r>
              <a:rPr lang="nl-NL" sz="2000" dirty="0">
                <a:latin typeface="Scala Sans Pro"/>
              </a:rPr>
              <a:t>kleuren. </a:t>
            </a:r>
            <a:endParaRPr lang="nl-NL" sz="2000" dirty="0"/>
          </a:p>
          <a:p>
            <a:pPr marL="0" indent="0">
              <a:buNone/>
            </a:pPr>
            <a:r>
              <a:rPr lang="nl-NL" sz="2000" dirty="0">
                <a:latin typeface="Scala Sans Pro"/>
              </a:rPr>
              <a:t>De medewerker is onderdeel van deze </a:t>
            </a:r>
            <a:r>
              <a:rPr lang="nl-NL" sz="2000">
                <a:latin typeface="Scala Sans Pro"/>
              </a:rPr>
              <a:t>omgeving en geeft vanuit perioden van groei de voorbereide omgeving vorm.</a:t>
            </a:r>
            <a:endParaRPr lang="nl-NL" sz="2000" dirty="0">
              <a:latin typeface="Scala Sans Pro"/>
            </a:endParaRPr>
          </a:p>
          <a:p>
            <a:pPr marL="0" indent="0">
              <a:buNone/>
            </a:pPr>
            <a:r>
              <a:rPr lang="nl-NL" sz="2000">
                <a:latin typeface="Scala Sans Pro"/>
              </a:rPr>
              <a:t>Elementen in de ruimte dagen kinderen </a:t>
            </a:r>
            <a:r>
              <a:rPr lang="nl-NL" sz="2000" dirty="0">
                <a:latin typeface="Scala Sans Pro"/>
              </a:rPr>
              <a:t>uit om te ontdekken, groeien en onderzoeken.</a:t>
            </a:r>
            <a:endParaRPr lang="nl-NL" sz="2000" dirty="0"/>
          </a:p>
          <a:p>
            <a:pPr marL="0" indent="0">
              <a:buNone/>
            </a:pPr>
            <a:r>
              <a:rPr lang="nl-NL" sz="2000">
                <a:latin typeface="Scala Sans Pro"/>
              </a:rPr>
              <a:t>Wie ze zijn, wat ze kunnen. En wat hun rol in die omgeving is. </a:t>
            </a:r>
            <a:endParaRPr lang="nl-NL" sz="2000"/>
          </a:p>
          <a:p>
            <a:pPr marL="0" indent="0">
              <a:buNone/>
            </a:pPr>
            <a:endParaRPr lang="nl-NL" sz="1700" b="1">
              <a:solidFill>
                <a:srgbClr val="EF4035"/>
              </a:solidFill>
              <a:latin typeface="Scala Sans Pro"/>
            </a:endParaRPr>
          </a:p>
          <a:p>
            <a:pPr marL="0" indent="0">
              <a:buNone/>
            </a:pPr>
            <a:endParaRPr lang="nl-NL" sz="1400"/>
          </a:p>
          <a:p>
            <a:pPr marL="0" indent="0">
              <a:buNone/>
            </a:pPr>
            <a:endParaRPr lang="nl-NL" sz="1400" b="1"/>
          </a:p>
          <a:p>
            <a:pPr marL="0" indent="0">
              <a:buNone/>
            </a:pPr>
            <a:endParaRPr lang="nl-NL" sz="1400" b="1"/>
          </a:p>
          <a:p>
            <a:pPr marL="0" indent="0">
              <a:buNone/>
            </a:pPr>
            <a:endParaRPr lang="nl-NL" sz="1400"/>
          </a:p>
          <a:p>
            <a:pPr marL="0" indent="0">
              <a:buNone/>
            </a:pPr>
            <a:endParaRPr lang="nl-NL" sz="1400"/>
          </a:p>
        </p:txBody>
      </p:sp>
      <p:pic>
        <p:nvPicPr>
          <p:cNvPr id="7" name="Tijdelijke aanduiding voor inhoud 6">
            <a:extLst>
              <a:ext uri="{FF2B5EF4-FFF2-40B4-BE49-F238E27FC236}">
                <a16:creationId xmlns:a16="http://schemas.microsoft.com/office/drawing/2014/main" id="{D90FA63C-D090-BAB9-EE79-44BA268AFF9C}"/>
              </a:ext>
            </a:extLst>
          </p:cNvPr>
          <p:cNvPicPr>
            <a:picLocks noGrp="1" noChangeAspect="1"/>
          </p:cNvPicPr>
          <p:nvPr>
            <p:ph sz="half" idx="2"/>
          </p:nvPr>
        </p:nvPicPr>
        <p:blipFill>
          <a:blip r:embed="rId3"/>
          <a:stretch>
            <a:fillRect/>
          </a:stretch>
        </p:blipFill>
        <p:spPr>
          <a:xfrm>
            <a:off x="6346371" y="1690197"/>
            <a:ext cx="5733143" cy="3816653"/>
          </a:xfrm>
          <a:prstGeom prst="rect">
            <a:avLst/>
          </a:prstGeom>
        </p:spPr>
      </p:pic>
    </p:spTree>
    <p:extLst>
      <p:ext uri="{BB962C8B-B14F-4D97-AF65-F5344CB8AC3E}">
        <p14:creationId xmlns:p14="http://schemas.microsoft.com/office/powerpoint/2010/main" val="2032332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33BDC-78A8-5DFD-9B4A-9C5B23AF647B}"/>
              </a:ext>
            </a:extLst>
          </p:cNvPr>
          <p:cNvSpPr>
            <a:spLocks noGrp="1"/>
          </p:cNvSpPr>
          <p:nvPr>
            <p:ph type="title"/>
          </p:nvPr>
        </p:nvSpPr>
        <p:spPr>
          <a:xfrm>
            <a:off x="1349828" y="365125"/>
            <a:ext cx="10003971" cy="1325563"/>
          </a:xfrm>
        </p:spPr>
        <p:txBody>
          <a:bodyPr anchor="ctr">
            <a:normAutofit/>
          </a:bodyPr>
          <a:lstStyle/>
          <a:p>
            <a:r>
              <a:rPr lang="nl-NL">
                <a:latin typeface="Scala Sans Pro"/>
              </a:rPr>
              <a:t>Kosmische educatie</a:t>
            </a:r>
            <a:endParaRPr lang="nl-NL"/>
          </a:p>
        </p:txBody>
      </p:sp>
      <p:sp>
        <p:nvSpPr>
          <p:cNvPr id="3" name="Tijdelijke aanduiding voor inhoud 2">
            <a:extLst>
              <a:ext uri="{FF2B5EF4-FFF2-40B4-BE49-F238E27FC236}">
                <a16:creationId xmlns:a16="http://schemas.microsoft.com/office/drawing/2014/main" id="{D90E9FC3-BD98-C52B-8597-9EF8049DA2BD}"/>
              </a:ext>
            </a:extLst>
          </p:cNvPr>
          <p:cNvSpPr>
            <a:spLocks noGrp="1"/>
          </p:cNvSpPr>
          <p:nvPr>
            <p:ph sz="half" idx="1"/>
          </p:nvPr>
        </p:nvSpPr>
        <p:spPr>
          <a:xfrm>
            <a:off x="1349828" y="1825625"/>
            <a:ext cx="4669972" cy="4351338"/>
          </a:xfrm>
        </p:spPr>
        <p:txBody>
          <a:bodyPr vert="horz" lIns="91440" tIns="45720" rIns="91440" bIns="45720" rtlCol="0" anchor="t">
            <a:normAutofit/>
          </a:bodyPr>
          <a:lstStyle/>
          <a:p>
            <a:pPr marL="0" indent="0">
              <a:buNone/>
            </a:pPr>
            <a:r>
              <a:rPr lang="nl-NL" sz="2000" i="1" dirty="0">
                <a:latin typeface="Scala Sans Pro"/>
              </a:rPr>
              <a:t>'Het individu kan zich niet ontwikkelen zonder de samenleving en er is geen </a:t>
            </a:r>
            <a:r>
              <a:rPr lang="nl-NL" sz="2000" i="1">
                <a:latin typeface="Scala Sans Pro"/>
              </a:rPr>
              <a:t>samenleving zonder het individu.'</a:t>
            </a:r>
            <a:r>
              <a:rPr lang="nl-NL" sz="2000" dirty="0">
                <a:latin typeface="Scala Sans Pro"/>
              </a:rPr>
              <a:t> – Dr. </a:t>
            </a:r>
            <a:r>
              <a:rPr lang="nl-NL" sz="2000">
                <a:latin typeface="Scala Sans Pro"/>
              </a:rPr>
              <a:t>Maria Montessori</a:t>
            </a:r>
            <a:endParaRPr lang="en-US"/>
          </a:p>
          <a:p>
            <a:pPr marL="0" indent="0">
              <a:buNone/>
            </a:pPr>
            <a:endParaRPr lang="nl-NL" sz="2000">
              <a:solidFill>
                <a:srgbClr val="000000"/>
              </a:solidFill>
              <a:latin typeface="Scala Sans Pro"/>
            </a:endParaRPr>
          </a:p>
          <a:p>
            <a:pPr marL="0" indent="0">
              <a:buNone/>
            </a:pPr>
            <a:r>
              <a:rPr lang="nl-NL" sz="2000">
                <a:latin typeface="Scala Sans Pro"/>
              </a:rPr>
              <a:t>Door kosmisch onderwijs en opvoeding ontdekt het kind wat zijn of haar rol in de wereld is.</a:t>
            </a:r>
            <a:endParaRPr lang="nl-NL" sz="2000" dirty="0">
              <a:latin typeface="Scala Sans Pro"/>
            </a:endParaRPr>
          </a:p>
          <a:p>
            <a:pPr marL="0" indent="0">
              <a:buNone/>
            </a:pPr>
            <a:r>
              <a:rPr lang="nl-NL" sz="2000" dirty="0">
                <a:latin typeface="Scala Sans Pro"/>
              </a:rPr>
              <a:t>De montessorileraar is zich bewust van de onderlinge samenhang tussen de verschillende ontwikkelingslijnen en de </a:t>
            </a:r>
            <a:r>
              <a:rPr lang="nl-NL" sz="2000">
                <a:latin typeface="Scala Sans Pro"/>
              </a:rPr>
              <a:t>periode van groei.</a:t>
            </a:r>
            <a:endParaRPr lang="nl-NL" sz="2000" dirty="0">
              <a:latin typeface="Scala Sans Pro"/>
            </a:endParaRPr>
          </a:p>
          <a:p>
            <a:pPr marL="0" indent="0">
              <a:buNone/>
            </a:pPr>
            <a:endParaRPr lang="nl-NL" sz="2000" dirty="0"/>
          </a:p>
          <a:p>
            <a:pPr marL="0" indent="0">
              <a:buNone/>
            </a:pPr>
            <a:endParaRPr lang="nl-NL" sz="2000">
              <a:solidFill>
                <a:srgbClr val="FF0000"/>
              </a:solidFill>
            </a:endParaRPr>
          </a:p>
        </p:txBody>
      </p:sp>
      <p:pic>
        <p:nvPicPr>
          <p:cNvPr id="5" name="Afbeelding 4">
            <a:extLst>
              <a:ext uri="{FF2B5EF4-FFF2-40B4-BE49-F238E27FC236}">
                <a16:creationId xmlns:a16="http://schemas.microsoft.com/office/drawing/2014/main" id="{0C78DC53-0BE4-766A-C32E-3815BF006561}"/>
              </a:ext>
            </a:extLst>
          </p:cNvPr>
          <p:cNvPicPr>
            <a:picLocks noChangeAspect="1"/>
          </p:cNvPicPr>
          <p:nvPr/>
        </p:nvPicPr>
        <p:blipFill>
          <a:blip r:embed="rId3"/>
          <a:srcRect t="10312" r="200"/>
          <a:stretch>
            <a:fillRect/>
          </a:stretch>
        </p:blipFill>
        <p:spPr>
          <a:xfrm>
            <a:off x="7152752" y="1491436"/>
            <a:ext cx="3895414" cy="5199650"/>
          </a:xfrm>
          <a:prstGeom prst="rect">
            <a:avLst/>
          </a:prstGeom>
        </p:spPr>
      </p:pic>
    </p:spTree>
    <p:extLst>
      <p:ext uri="{BB962C8B-B14F-4D97-AF65-F5344CB8AC3E}">
        <p14:creationId xmlns:p14="http://schemas.microsoft.com/office/powerpoint/2010/main" val="240821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82F67-8C0A-B43C-9BFC-2FEFFFEBDFDD}"/>
              </a:ext>
            </a:extLst>
          </p:cNvPr>
          <p:cNvSpPr>
            <a:spLocks noGrp="1"/>
          </p:cNvSpPr>
          <p:nvPr>
            <p:ph type="title"/>
          </p:nvPr>
        </p:nvSpPr>
        <p:spPr>
          <a:xfrm>
            <a:off x="1349828" y="365125"/>
            <a:ext cx="10003971" cy="1325563"/>
          </a:xfrm>
        </p:spPr>
        <p:txBody>
          <a:bodyPr anchor="ctr">
            <a:normAutofit/>
          </a:bodyPr>
          <a:lstStyle/>
          <a:p>
            <a:r>
              <a:rPr lang="nl-NL">
                <a:latin typeface="Scala Sans Pro"/>
              </a:rPr>
              <a:t>Heterogene groepen en perioden van groei</a:t>
            </a:r>
            <a:endParaRPr lang="nl-NL"/>
          </a:p>
        </p:txBody>
      </p:sp>
      <p:pic>
        <p:nvPicPr>
          <p:cNvPr id="5" name="Tijdelijke aanduiding voor inhoud 4">
            <a:extLst>
              <a:ext uri="{FF2B5EF4-FFF2-40B4-BE49-F238E27FC236}">
                <a16:creationId xmlns:a16="http://schemas.microsoft.com/office/drawing/2014/main" id="{9032F0EA-34C2-9709-2C6C-FE7DC4D6B18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6419" r="872" b="3"/>
          <a:stretch>
            <a:fillRect/>
          </a:stretch>
        </p:blipFill>
        <p:spPr>
          <a:xfrm>
            <a:off x="1349828" y="1825625"/>
            <a:ext cx="4837507" cy="4507442"/>
          </a:xfrm>
          <a:prstGeom prst="rect">
            <a:avLst/>
          </a:prstGeom>
          <a:noFill/>
        </p:spPr>
      </p:pic>
      <p:sp>
        <p:nvSpPr>
          <p:cNvPr id="3" name="Tijdelijke aanduiding voor inhoud 2">
            <a:extLst>
              <a:ext uri="{FF2B5EF4-FFF2-40B4-BE49-F238E27FC236}">
                <a16:creationId xmlns:a16="http://schemas.microsoft.com/office/drawing/2014/main" id="{9F0F41A1-551E-F7E6-17B0-29C7BC4EBC4A}"/>
              </a:ext>
            </a:extLst>
          </p:cNvPr>
          <p:cNvSpPr>
            <a:spLocks noGrp="1"/>
          </p:cNvSpPr>
          <p:nvPr>
            <p:ph sz="half" idx="2"/>
          </p:nvPr>
        </p:nvSpPr>
        <p:spPr>
          <a:xfrm>
            <a:off x="6172198" y="1825624"/>
            <a:ext cx="5308601" cy="4507441"/>
          </a:xfrm>
        </p:spPr>
        <p:txBody>
          <a:bodyPr vert="horz" lIns="91440" tIns="45720" rIns="91440" bIns="45720" rtlCol="0" anchor="t">
            <a:noAutofit/>
          </a:bodyPr>
          <a:lstStyle/>
          <a:p>
            <a:pPr marL="0" indent="0">
              <a:buNone/>
            </a:pPr>
            <a:r>
              <a:rPr lang="nl-NL" sz="1700">
                <a:latin typeface="Scala Sans Pro"/>
              </a:rPr>
              <a:t>Kinderen van verschillende leeftijden zitten bij elkaar in de groep. Groepen die ingedeeld zijn naar ontwikkelingsfasen. </a:t>
            </a:r>
            <a:endParaRPr lang="nl-NL" sz="1700"/>
          </a:p>
          <a:p>
            <a:pPr marL="0" indent="0">
              <a:buNone/>
            </a:pPr>
            <a:r>
              <a:rPr lang="nl-NL" sz="1700" b="1">
                <a:latin typeface="Scala Sans Pro"/>
              </a:rPr>
              <a:t>Kinderopvang    	Basisonderwijs</a:t>
            </a:r>
          </a:p>
          <a:p>
            <a:pPr marL="0" indent="0">
              <a:buNone/>
            </a:pPr>
            <a:r>
              <a:rPr lang="nl-NL" sz="1700">
                <a:latin typeface="Scala Sans Pro"/>
              </a:rPr>
              <a:t>Van 0 – 2/2,5 jaar		Van 4 – 6 jaar</a:t>
            </a:r>
          </a:p>
          <a:p>
            <a:pPr marL="0" indent="0">
              <a:buNone/>
            </a:pPr>
            <a:r>
              <a:rPr lang="nl-NL" sz="1700">
                <a:latin typeface="Scala Sans Pro"/>
              </a:rPr>
              <a:t>Van 2,5 – 4 jaar		Van 6 – 9 jaar</a:t>
            </a:r>
          </a:p>
          <a:p>
            <a:pPr marL="0" indent="0">
              <a:buNone/>
            </a:pPr>
            <a:r>
              <a:rPr lang="nl-NL" sz="1700">
                <a:latin typeface="Scala Sans Pro"/>
              </a:rPr>
              <a:t>			Van 9 – 12 jaar</a:t>
            </a:r>
            <a:endParaRPr lang="nl-NL" sz="1700"/>
          </a:p>
          <a:p>
            <a:pPr marL="0" indent="0">
              <a:buNone/>
            </a:pPr>
            <a:r>
              <a:rPr lang="nl-NL" sz="1700">
                <a:latin typeface="Scala Sans Pro"/>
              </a:rPr>
              <a:t>Kinderen leren van en met elkaar. En ieder </a:t>
            </a:r>
            <a:r>
              <a:rPr lang="nl-NL" sz="1700" dirty="0">
                <a:latin typeface="Scala Sans Pro"/>
              </a:rPr>
              <a:t>kind ervaart wat het is om de jongste te zijn en hulp te krijgen. En wat het is om de oudste te zijn en die hulp te geven. </a:t>
            </a:r>
          </a:p>
          <a:p>
            <a:pPr marL="0" indent="0">
              <a:buNone/>
            </a:pPr>
            <a:r>
              <a:rPr lang="nl-NL" sz="1700">
                <a:latin typeface="Scala Sans Pro"/>
              </a:rPr>
              <a:t>Zo groeit hun kennis, zelfvertrouwen, gevoel voor verantwoordelijkheid, maar ook hun sociale vaardigheden.</a:t>
            </a:r>
          </a:p>
        </p:txBody>
      </p:sp>
    </p:spTree>
    <p:extLst>
      <p:ext uri="{BB962C8B-B14F-4D97-AF65-F5344CB8AC3E}">
        <p14:creationId xmlns:p14="http://schemas.microsoft.com/office/powerpoint/2010/main" val="2422078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33666-6FC5-AA12-98D3-14063ED3599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8AAD776-5D0C-FCBF-067D-B3A3D6D0E6FE}"/>
              </a:ext>
            </a:extLst>
          </p:cNvPr>
          <p:cNvSpPr>
            <a:spLocks noGrp="1"/>
          </p:cNvSpPr>
          <p:nvPr>
            <p:ph type="title"/>
          </p:nvPr>
        </p:nvSpPr>
        <p:spPr>
          <a:xfrm>
            <a:off x="1349828" y="365125"/>
            <a:ext cx="10003971" cy="1325563"/>
          </a:xfrm>
        </p:spPr>
        <p:txBody>
          <a:bodyPr anchor="ctr">
            <a:normAutofit fontScale="90000"/>
          </a:bodyPr>
          <a:lstStyle/>
          <a:p>
            <a:br>
              <a:rPr lang="nl-NL" dirty="0">
                <a:latin typeface="Scala Sans Pro"/>
              </a:rPr>
            </a:br>
            <a:r>
              <a:rPr lang="nl-NL">
                <a:latin typeface="Scala Sans Pro"/>
              </a:rPr>
              <a:t>Vrijheid en </a:t>
            </a:r>
            <a:br>
              <a:rPr lang="nl-NL" dirty="0">
                <a:latin typeface="Scala Sans Pro"/>
              </a:rPr>
            </a:br>
            <a:r>
              <a:rPr lang="nl-NL">
                <a:latin typeface="Scala Sans Pro"/>
              </a:rPr>
              <a:t>verantwoordelijkheid</a:t>
            </a:r>
            <a:br>
              <a:rPr lang="nl-NL" dirty="0"/>
            </a:br>
            <a:br>
              <a:rPr lang="nl-NL" dirty="0"/>
            </a:br>
            <a:endParaRPr lang="nl-NL" dirty="0"/>
          </a:p>
        </p:txBody>
      </p:sp>
      <p:sp>
        <p:nvSpPr>
          <p:cNvPr id="3" name="Tijdelijke aanduiding voor inhoud 2">
            <a:extLst>
              <a:ext uri="{FF2B5EF4-FFF2-40B4-BE49-F238E27FC236}">
                <a16:creationId xmlns:a16="http://schemas.microsoft.com/office/drawing/2014/main" id="{FC83F152-DD4C-6F50-BEFC-C01B106A0948}"/>
              </a:ext>
            </a:extLst>
          </p:cNvPr>
          <p:cNvSpPr>
            <a:spLocks noGrp="1"/>
          </p:cNvSpPr>
          <p:nvPr>
            <p:ph sz="half" idx="2"/>
          </p:nvPr>
        </p:nvSpPr>
        <p:spPr>
          <a:xfrm>
            <a:off x="1379863" y="1470224"/>
            <a:ext cx="6451804" cy="5369349"/>
          </a:xfrm>
        </p:spPr>
        <p:txBody>
          <a:bodyPr vert="horz" lIns="91440" tIns="45720" rIns="91440" bIns="45720" rtlCol="0" anchor="t">
            <a:normAutofit/>
          </a:bodyPr>
          <a:lstStyle/>
          <a:p>
            <a:pPr marL="0" indent="0">
              <a:buNone/>
            </a:pPr>
            <a:r>
              <a:rPr lang="nl-NL" sz="2000" dirty="0">
                <a:latin typeface="Scala Sans Pro"/>
              </a:rPr>
              <a:t>Kinderen in het montessorionderwijs hebben verschillende soorten vrijheid. Afhankelijk van de verantwoordelijkheid in </a:t>
            </a:r>
            <a:r>
              <a:rPr lang="nl-NL" sz="2000">
                <a:latin typeface="Scala Sans Pro"/>
              </a:rPr>
              <a:t>wat ze aan kunnen. </a:t>
            </a:r>
            <a:endParaRPr lang="en-US"/>
          </a:p>
          <a:p>
            <a:pPr marL="0" indent="0">
              <a:buNone/>
            </a:pPr>
            <a:endParaRPr lang="nl-NL" sz="2000" b="1"/>
          </a:p>
          <a:p>
            <a:pPr marL="0" indent="0">
              <a:buNone/>
            </a:pPr>
            <a:r>
              <a:rPr lang="nl-NL" sz="2000"/>
              <a:t>Vrijheid in werkkeuze</a:t>
            </a:r>
          </a:p>
          <a:p>
            <a:pPr marL="0" indent="0">
              <a:buNone/>
            </a:pPr>
            <a:r>
              <a:rPr lang="nl-NL" sz="2000"/>
              <a:t>Vrijheid in tempo</a:t>
            </a:r>
          </a:p>
          <a:p>
            <a:pPr marL="0" indent="0">
              <a:buNone/>
            </a:pPr>
            <a:r>
              <a:rPr lang="nl-NL" sz="2000"/>
              <a:t>Vrijheid in beweging</a:t>
            </a:r>
          </a:p>
          <a:p>
            <a:pPr marL="0" indent="0">
              <a:buNone/>
            </a:pPr>
            <a:r>
              <a:rPr lang="nl-NL" sz="2000">
                <a:latin typeface="Scala Sans Pro"/>
              </a:rPr>
              <a:t>Vrijheid in duur</a:t>
            </a:r>
            <a:endParaRPr lang="nl-NL" sz="2000" dirty="0">
              <a:latin typeface="Scala Sans Pro"/>
            </a:endParaRPr>
          </a:p>
          <a:p>
            <a:pPr marL="0" indent="0">
              <a:buNone/>
            </a:pPr>
            <a:r>
              <a:rPr lang="nl-NL" sz="2000">
                <a:latin typeface="Scala Sans Pro"/>
              </a:rPr>
              <a:t>Vrijheid in werkplek</a:t>
            </a:r>
            <a:endParaRPr lang="nl-NL" sz="2000" dirty="0">
              <a:latin typeface="Scala Sans Pro"/>
            </a:endParaRPr>
          </a:p>
          <a:p>
            <a:pPr marL="0" indent="0">
              <a:buNone/>
            </a:pPr>
            <a:r>
              <a:rPr lang="nl-NL" sz="2000">
                <a:latin typeface="Scala Sans Pro"/>
              </a:rPr>
              <a:t>Vrijheid in alleen of samen werken</a:t>
            </a:r>
          </a:p>
          <a:p>
            <a:pPr marL="0" indent="0">
              <a:buNone/>
            </a:pPr>
            <a:endParaRPr lang="nl-NL" sz="2000" dirty="0"/>
          </a:p>
          <a:p>
            <a:pPr marL="0" indent="0">
              <a:buNone/>
            </a:pPr>
            <a:r>
              <a:rPr lang="nl-NL" sz="2000" dirty="0">
                <a:latin typeface="Scala Sans Pro"/>
              </a:rPr>
              <a:t>Kinderen hebben vrijheid en verantwoordelijkheid om zelf </a:t>
            </a:r>
            <a:r>
              <a:rPr lang="nl-NL" sz="2000">
                <a:latin typeface="Scala Sans Pro"/>
              </a:rPr>
              <a:t>keuzes te maken. De montessorimedewerker observeert en </a:t>
            </a:r>
            <a:r>
              <a:rPr lang="nl-NL" sz="2000" dirty="0">
                <a:latin typeface="Scala Sans Pro"/>
              </a:rPr>
              <a:t>begeleidt die keuzes intensief. Kinderen werken op hun eigen </a:t>
            </a:r>
            <a:r>
              <a:rPr lang="nl-NL" sz="2000">
                <a:latin typeface="Scala Sans Pro"/>
              </a:rPr>
              <a:t>niveau. </a:t>
            </a:r>
            <a:endParaRPr lang="nl-NL" sz="2000" dirty="0">
              <a:latin typeface="Scala Sans Pro"/>
            </a:endParaRPr>
          </a:p>
          <a:p>
            <a:pPr marL="0" indent="0">
              <a:buNone/>
            </a:pPr>
            <a:endParaRPr lang="nl-NL" sz="2000"/>
          </a:p>
        </p:txBody>
      </p:sp>
      <p:pic>
        <p:nvPicPr>
          <p:cNvPr id="7" name="Afbeelding 6">
            <a:extLst>
              <a:ext uri="{FF2B5EF4-FFF2-40B4-BE49-F238E27FC236}">
                <a16:creationId xmlns:a16="http://schemas.microsoft.com/office/drawing/2014/main" id="{1D5D2695-07BE-33B1-170F-8FC9A1D6E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816" y="745066"/>
            <a:ext cx="3897021" cy="5857875"/>
          </a:xfrm>
          <a:prstGeom prst="rect">
            <a:avLst/>
          </a:prstGeom>
        </p:spPr>
      </p:pic>
    </p:spTree>
    <p:extLst>
      <p:ext uri="{BB962C8B-B14F-4D97-AF65-F5344CB8AC3E}">
        <p14:creationId xmlns:p14="http://schemas.microsoft.com/office/powerpoint/2010/main" val="2649128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1D5BB-BB31-9D27-3B93-A19ABFDFCD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214710-EF93-43AA-FB95-F13415DA7062}"/>
              </a:ext>
            </a:extLst>
          </p:cNvPr>
          <p:cNvSpPr>
            <a:spLocks noGrp="1"/>
          </p:cNvSpPr>
          <p:nvPr>
            <p:ph type="title"/>
          </p:nvPr>
        </p:nvSpPr>
        <p:spPr>
          <a:xfrm>
            <a:off x="1349828" y="365125"/>
            <a:ext cx="10003971" cy="1325563"/>
          </a:xfrm>
        </p:spPr>
        <p:txBody>
          <a:bodyPr anchor="ctr">
            <a:normAutofit/>
          </a:bodyPr>
          <a:lstStyle/>
          <a:p>
            <a:r>
              <a:rPr lang="nl-NL"/>
              <a:t>Het montessorimateriaal</a:t>
            </a:r>
          </a:p>
        </p:txBody>
      </p:sp>
      <p:pic>
        <p:nvPicPr>
          <p:cNvPr id="7" name="Afbeelding 6">
            <a:extLst>
              <a:ext uri="{FF2B5EF4-FFF2-40B4-BE49-F238E27FC236}">
                <a16:creationId xmlns:a16="http://schemas.microsoft.com/office/drawing/2014/main" id="{5773723F-13E7-104B-52BF-26D716D070D7}"/>
              </a:ext>
            </a:extLst>
          </p:cNvPr>
          <p:cNvPicPr>
            <a:picLocks noChangeAspect="1"/>
          </p:cNvPicPr>
          <p:nvPr/>
        </p:nvPicPr>
        <p:blipFill>
          <a:blip r:embed="rId3">
            <a:extLst>
              <a:ext uri="{28A0092B-C50C-407E-A947-70E740481C1C}">
                <a14:useLocalDpi xmlns:a14="http://schemas.microsoft.com/office/drawing/2010/main" val="0"/>
              </a:ext>
            </a:extLst>
          </a:blip>
          <a:srcRect l="8872" r="1514"/>
          <a:stretch>
            <a:fillRect/>
          </a:stretch>
        </p:blipFill>
        <p:spPr>
          <a:xfrm>
            <a:off x="1349828" y="1825625"/>
            <a:ext cx="4669972" cy="4351338"/>
          </a:xfrm>
          <a:prstGeom prst="rect">
            <a:avLst/>
          </a:prstGeom>
          <a:noFill/>
        </p:spPr>
      </p:pic>
      <p:sp>
        <p:nvSpPr>
          <p:cNvPr id="3" name="Tijdelijke aanduiding voor inhoud 2">
            <a:extLst>
              <a:ext uri="{FF2B5EF4-FFF2-40B4-BE49-F238E27FC236}">
                <a16:creationId xmlns:a16="http://schemas.microsoft.com/office/drawing/2014/main" id="{F3D9D869-7E50-E7C5-2C28-1D4DDAE4A0C9}"/>
              </a:ext>
            </a:extLst>
          </p:cNvPr>
          <p:cNvSpPr>
            <a:spLocks noGrp="1"/>
          </p:cNvSpPr>
          <p:nvPr>
            <p:ph sz="half" idx="2"/>
          </p:nvPr>
        </p:nvSpPr>
        <p:spPr>
          <a:xfrm>
            <a:off x="6172200" y="1825625"/>
            <a:ext cx="5181600" cy="4351338"/>
          </a:xfrm>
        </p:spPr>
        <p:txBody>
          <a:bodyPr vert="horz" lIns="91440" tIns="45720" rIns="91440" bIns="45720" rtlCol="0" anchor="t">
            <a:normAutofit/>
          </a:bodyPr>
          <a:lstStyle/>
          <a:p>
            <a:pPr marL="0" indent="0">
              <a:buNone/>
            </a:pPr>
            <a:r>
              <a:rPr lang="nl-NL" sz="2000" dirty="0">
                <a:latin typeface="Scala Sans Pro"/>
              </a:rPr>
              <a:t>Montessorimateriaal is ontwikkelingsmateriaal. Door ermee te werken, ontwikkelt het kind zich. Er is materiaal voor ieder domein, zoals taal, </a:t>
            </a:r>
            <a:r>
              <a:rPr lang="nl-NL" sz="2000">
                <a:latin typeface="Scala Sans Pro"/>
              </a:rPr>
              <a:t>rekenen, waarnemen etc.  </a:t>
            </a:r>
            <a:endParaRPr lang="en-US" sz="2000"/>
          </a:p>
          <a:p>
            <a:pPr marL="0" indent="0">
              <a:buNone/>
            </a:pPr>
            <a:endParaRPr lang="nl-NL" sz="2000" b="1"/>
          </a:p>
          <a:p>
            <a:pPr marL="0" indent="0">
              <a:buNone/>
            </a:pPr>
            <a:r>
              <a:rPr lang="nl-NL" sz="2000" b="1">
                <a:latin typeface="Scala Sans Pro"/>
              </a:rPr>
              <a:t>Kinderen leren door:</a:t>
            </a:r>
          </a:p>
          <a:p>
            <a:pPr marL="0" indent="0">
              <a:buNone/>
            </a:pPr>
            <a:r>
              <a:rPr lang="nl-NL" sz="2000">
                <a:latin typeface="Scala Sans Pro"/>
              </a:rPr>
              <a:t>Controle van de fout</a:t>
            </a:r>
          </a:p>
          <a:p>
            <a:pPr marL="0" indent="0">
              <a:buNone/>
            </a:pPr>
            <a:r>
              <a:rPr lang="nl-NL" sz="2000"/>
              <a:t>Isolatie van de eigenschap</a:t>
            </a:r>
          </a:p>
          <a:p>
            <a:pPr marL="0" indent="0">
              <a:buNone/>
            </a:pPr>
            <a:r>
              <a:rPr lang="nl-NL" sz="2000"/>
              <a:t>Een aantrekkelijk ontwerp</a:t>
            </a:r>
          </a:p>
        </p:txBody>
      </p:sp>
    </p:spTree>
    <p:extLst>
      <p:ext uri="{BB962C8B-B14F-4D97-AF65-F5344CB8AC3E}">
        <p14:creationId xmlns:p14="http://schemas.microsoft.com/office/powerpoint/2010/main" val="3375867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CDBCB-9B22-9A4C-AB65-8BCA661C0F55}"/>
              </a:ext>
            </a:extLst>
          </p:cNvPr>
          <p:cNvSpPr>
            <a:spLocks noGrp="1"/>
          </p:cNvSpPr>
          <p:nvPr>
            <p:ph type="title"/>
          </p:nvPr>
        </p:nvSpPr>
        <p:spPr>
          <a:xfrm>
            <a:off x="1454726" y="736599"/>
            <a:ext cx="4260273" cy="702733"/>
          </a:xfrm>
        </p:spPr>
        <p:txBody>
          <a:bodyPr anchor="b">
            <a:normAutofit/>
          </a:bodyPr>
          <a:lstStyle/>
          <a:p>
            <a:r>
              <a:rPr lang="nl-NL"/>
              <a:t>Rol van de medewerker</a:t>
            </a:r>
          </a:p>
        </p:txBody>
      </p:sp>
      <p:pic>
        <p:nvPicPr>
          <p:cNvPr id="7" name="Tijdelijke aanduiding voor afbeelding 6">
            <a:extLst>
              <a:ext uri="{FF2B5EF4-FFF2-40B4-BE49-F238E27FC236}">
                <a16:creationId xmlns:a16="http://schemas.microsoft.com/office/drawing/2014/main" id="{BF87013D-AFE2-C67E-A2AE-F32C4117F5D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3732" b="23732"/>
          <a:stretch>
            <a:fillRect/>
          </a:stretch>
        </p:blipFill>
        <p:spPr>
          <a:xfrm>
            <a:off x="6201943" y="1791758"/>
            <a:ext cx="5912177" cy="4668309"/>
          </a:xfrm>
          <a:prstGeom prst="rect">
            <a:avLst/>
          </a:prstGeom>
        </p:spPr>
      </p:pic>
      <p:sp>
        <p:nvSpPr>
          <p:cNvPr id="3" name="Tijdelijke aanduiding voor inhoud 2">
            <a:extLst>
              <a:ext uri="{FF2B5EF4-FFF2-40B4-BE49-F238E27FC236}">
                <a16:creationId xmlns:a16="http://schemas.microsoft.com/office/drawing/2014/main" id="{029157DF-CC5E-A0E9-581B-CB14FCFAE257}"/>
              </a:ext>
            </a:extLst>
          </p:cNvPr>
          <p:cNvSpPr>
            <a:spLocks noGrp="1"/>
          </p:cNvSpPr>
          <p:nvPr>
            <p:ph type="body" sz="half" idx="2"/>
          </p:nvPr>
        </p:nvSpPr>
        <p:spPr>
          <a:xfrm>
            <a:off x="942554" y="2214816"/>
            <a:ext cx="5047505" cy="4570032"/>
          </a:xfrm>
        </p:spPr>
        <p:txBody>
          <a:bodyPr vert="horz" lIns="91440" tIns="45720" rIns="91440" bIns="45720" rtlCol="0" anchor="t">
            <a:normAutofit/>
          </a:bodyPr>
          <a:lstStyle/>
          <a:p>
            <a:r>
              <a:rPr lang="nl-NL" sz="2000" dirty="0">
                <a:latin typeface="Scala Sans Pro"/>
              </a:rPr>
              <a:t>De montessorimedewerker is onderdeel van de voorbereide omgeving en neemt hierin </a:t>
            </a:r>
            <a:r>
              <a:rPr lang="nl-NL" sz="2000">
                <a:latin typeface="Scala Sans Pro"/>
              </a:rPr>
              <a:t>verschillende rollen aan: </a:t>
            </a:r>
            <a:endParaRPr lang="en-US"/>
          </a:p>
          <a:p>
            <a:endParaRPr lang="nl-NL" sz="2000">
              <a:latin typeface="Scala Sans Pro"/>
            </a:endParaRPr>
          </a:p>
          <a:p>
            <a:r>
              <a:rPr lang="nl-NL" sz="2000">
                <a:latin typeface="Scala Sans Pro"/>
              </a:rPr>
              <a:t>De rol van observator</a:t>
            </a:r>
          </a:p>
          <a:p>
            <a:endParaRPr lang="nl-NL" sz="2000">
              <a:latin typeface="Scala Sans Pro"/>
            </a:endParaRPr>
          </a:p>
          <a:p>
            <a:r>
              <a:rPr lang="nl-NL" sz="2000">
                <a:latin typeface="Scala Sans Pro"/>
              </a:rPr>
              <a:t>De rol van voorbereider van de omgeving</a:t>
            </a:r>
          </a:p>
          <a:p>
            <a:endParaRPr lang="nl-NL" sz="2000">
              <a:latin typeface="Scala Sans Pro"/>
            </a:endParaRPr>
          </a:p>
          <a:p>
            <a:r>
              <a:rPr lang="nl-NL" sz="2000">
                <a:latin typeface="Scala Sans Pro"/>
              </a:rPr>
              <a:t>De rol van begeleider, leider en coach</a:t>
            </a:r>
          </a:p>
          <a:p>
            <a:endParaRPr lang="nl-NL" sz="1200"/>
          </a:p>
          <a:p>
            <a:endParaRPr lang="nl-NL" sz="1200">
              <a:latin typeface="Scala Sans Pro"/>
              <a:ea typeface="Calibri"/>
              <a:cs typeface="Calibri"/>
            </a:endParaRPr>
          </a:p>
          <a:p>
            <a:endParaRPr lang="nl-NL" sz="900" b="1"/>
          </a:p>
        </p:txBody>
      </p:sp>
    </p:spTree>
    <p:extLst>
      <p:ext uri="{BB962C8B-B14F-4D97-AF65-F5344CB8AC3E}">
        <p14:creationId xmlns:p14="http://schemas.microsoft.com/office/powerpoint/2010/main" val="3357414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2852FD-862F-E3E6-1DB1-0E910BD935ED}"/>
              </a:ext>
            </a:extLst>
          </p:cNvPr>
          <p:cNvSpPr>
            <a:spLocks noGrp="1"/>
          </p:cNvSpPr>
          <p:nvPr>
            <p:ph type="title"/>
          </p:nvPr>
        </p:nvSpPr>
        <p:spPr/>
        <p:txBody>
          <a:bodyPr/>
          <a:lstStyle/>
          <a:p>
            <a:pPr algn="ctr"/>
            <a:r>
              <a:rPr lang="nl-NL">
                <a:latin typeface="Scala Sans Pro"/>
              </a:rPr>
              <a:t>De vier meestgestelde vragen </a:t>
            </a:r>
            <a:endParaRPr lang="nl-NL"/>
          </a:p>
        </p:txBody>
      </p:sp>
      <p:sp>
        <p:nvSpPr>
          <p:cNvPr id="3" name="Tijdelijke aanduiding voor inhoud 2">
            <a:extLst>
              <a:ext uri="{FF2B5EF4-FFF2-40B4-BE49-F238E27FC236}">
                <a16:creationId xmlns:a16="http://schemas.microsoft.com/office/drawing/2014/main" id="{B88AA0A9-F983-896B-1E80-E174889026DD}"/>
              </a:ext>
            </a:extLst>
          </p:cNvPr>
          <p:cNvSpPr>
            <a:spLocks noGrp="1"/>
          </p:cNvSpPr>
          <p:nvPr>
            <p:ph idx="1"/>
          </p:nvPr>
        </p:nvSpPr>
        <p:spPr/>
        <p:txBody>
          <a:bodyPr vert="horz" lIns="91440" tIns="45720" rIns="91440" bIns="45720" rtlCol="0" anchor="t">
            <a:normAutofit/>
          </a:bodyPr>
          <a:lstStyle/>
          <a:p>
            <a:pPr marL="514350" indent="-514350">
              <a:buAutoNum type="arabicPeriod"/>
            </a:pPr>
            <a:r>
              <a:rPr lang="nl-NL">
                <a:latin typeface="Scala Sans Pro"/>
              </a:rPr>
              <a:t>In montessorikindcentra lijkt altijd een bepaalde rust te heersen, hoe komt dit?</a:t>
            </a:r>
            <a:endParaRPr lang="nl-NL"/>
          </a:p>
          <a:p>
            <a:pPr marL="0" indent="0">
              <a:buNone/>
            </a:pPr>
            <a:r>
              <a:rPr lang="nl-NL">
                <a:latin typeface="Scala Sans Pro"/>
              </a:rPr>
              <a:t>2. Is er geen instructie/uitleg in het montessori-onderwijs?</a:t>
            </a:r>
          </a:p>
          <a:p>
            <a:pPr marL="0" indent="0">
              <a:buNone/>
            </a:pPr>
            <a:r>
              <a:rPr lang="nl-NL">
                <a:latin typeface="Scala Sans Pro"/>
              </a:rPr>
              <a:t>3. Past montessorionderwijs bij elk kind?</a:t>
            </a:r>
          </a:p>
          <a:p>
            <a:pPr marL="0" indent="0">
              <a:buNone/>
            </a:pPr>
            <a:r>
              <a:rPr lang="nl-NL">
                <a:latin typeface="Scala Sans Pro"/>
              </a:rPr>
              <a:t>4. Leren kinderen op een montessorikindcentrum evenveel als op een regulier kindcentrum?</a:t>
            </a:r>
          </a:p>
          <a:p>
            <a:pPr marL="0" indent="0">
              <a:buNone/>
            </a:pPr>
            <a:endParaRPr lang="nl-NL">
              <a:latin typeface="Scala Sans Pro"/>
            </a:endParaRPr>
          </a:p>
        </p:txBody>
      </p:sp>
    </p:spTree>
    <p:extLst>
      <p:ext uri="{BB962C8B-B14F-4D97-AF65-F5344CB8AC3E}">
        <p14:creationId xmlns:p14="http://schemas.microsoft.com/office/powerpoint/2010/main" val="10052856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8</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Kantoorthema</vt:lpstr>
      <vt:lpstr>Montessoriopvoeding- en onderwijs</vt:lpstr>
      <vt:lpstr>Over Dr. Maria Montessori </vt:lpstr>
      <vt:lpstr>Voorbereide omgeving </vt:lpstr>
      <vt:lpstr>Kosmische educatie</vt:lpstr>
      <vt:lpstr>Heterogene groepen en perioden van groei</vt:lpstr>
      <vt:lpstr> Vrijheid en  verantwoordelijkheid  </vt:lpstr>
      <vt:lpstr>Het montessorimateriaal</vt:lpstr>
      <vt:lpstr>Rol van de medewerker</vt:lpstr>
      <vt:lpstr>De vier meestgestelde vragen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Jeffrey Martherus</dc:creator>
  <cp:revision>141</cp:revision>
  <dcterms:created xsi:type="dcterms:W3CDTF">2026-03-09T09:52:43Z</dcterms:created>
  <dcterms:modified xsi:type="dcterms:W3CDTF">2026-07-07T10:59:13Z</dcterms:modified>
</cp:coreProperties>
</file>